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256" r:id="rId3"/>
    <p:sldId id="289" r:id="rId5"/>
    <p:sldId id="322" r:id="rId6"/>
    <p:sldId id="320" r:id="rId7"/>
    <p:sldId id="291" r:id="rId8"/>
    <p:sldId id="292" r:id="rId9"/>
    <p:sldId id="311" r:id="rId10"/>
    <p:sldId id="312" r:id="rId11"/>
    <p:sldId id="313" r:id="rId12"/>
    <p:sldId id="314" r:id="rId13"/>
    <p:sldId id="315" r:id="rId14"/>
    <p:sldId id="316" r:id="rId15"/>
    <p:sldId id="317" r:id="rId16"/>
    <p:sldId id="323" r:id="rId17"/>
    <p:sldId id="324" r:id="rId18"/>
    <p:sldId id="318" r:id="rId19"/>
    <p:sldId id="310"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75" autoAdjust="0"/>
    <p:restoredTop sz="94677" autoAdjust="0"/>
  </p:normalViewPr>
  <p:slideViewPr>
    <p:cSldViewPr snapToGrid="0">
      <p:cViewPr>
        <p:scale>
          <a:sx n="90" d="100"/>
          <a:sy n="90" d="100"/>
        </p:scale>
        <p:origin x="-2160" y="-89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notesViewPr>
    <p:cSldViewPr snapToGrid="0">
      <p:cViewPr varScale="1">
        <p:scale>
          <a:sx n="86" d="100"/>
          <a:sy n="86" d="100"/>
        </p:scale>
        <p:origin x="-376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99B71-3C26-4A5B-B8C3-2691142635E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4DFB89-C2C8-406A-AC49-371564A8031B}" type="slidenum">
              <a:rPr lang="en-US" smtClean="0"/>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BC862-30F7-40F5-83D4-EC0662F56793}"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F456E-4B5F-483E-AAF0-0D6AA3A6C0AE}" type="slidenum">
              <a:rPr lang="en-US" smtClean="0"/>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1.jpeg"/><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7277478" y="46213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pic>
        <p:nvPicPr>
          <p:cNvPr id="2" name="Picture 1"/>
          <p:cNvPicPr>
            <a:picLocks noChangeAspect="1"/>
          </p:cNvPicPr>
          <p:nvPr userDrawn="1"/>
        </p:nvPicPr>
        <p:blipFill>
          <a:blip r:embed="rId26" cstate="screen"/>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4.xml"/><Relationship Id="rId6" Type="http://schemas.openxmlformats.org/officeDocument/2006/relationships/image" Target="../media/image28.jpeg"/><Relationship Id="rId5" Type="http://schemas.openxmlformats.org/officeDocument/2006/relationships/image" Target="../media/image13.png"/><Relationship Id="rId4" Type="http://schemas.openxmlformats.org/officeDocument/2006/relationships/image" Target="../media/image18.png"/><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5.png"/><Relationship Id="rId15" Type="http://schemas.openxmlformats.org/officeDocument/2006/relationships/notesSlide" Target="../notesSlides/notesSlide11.xml"/><Relationship Id="rId14" Type="http://schemas.openxmlformats.org/officeDocument/2006/relationships/slideLayout" Target="../slideLayouts/slideLayout23.xml"/><Relationship Id="rId13" Type="http://schemas.openxmlformats.org/officeDocument/2006/relationships/image" Target="../media/image30.jpeg"/><Relationship Id="rId12" Type="http://schemas.openxmlformats.org/officeDocument/2006/relationships/image" Target="../media/image29.jpe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13.png"/><Relationship Id="rId4" Type="http://schemas.openxmlformats.org/officeDocument/2006/relationships/image" Target="../media/image18.png"/><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5.png"/><Relationship Id="rId14" Type="http://schemas.openxmlformats.org/officeDocument/2006/relationships/notesSlide" Target="../notesSlides/notesSlide13.xml"/><Relationship Id="rId13" Type="http://schemas.openxmlformats.org/officeDocument/2006/relationships/slideLayout" Target="../slideLayouts/slideLayout23.xml"/><Relationship Id="rId12" Type="http://schemas.openxmlformats.org/officeDocument/2006/relationships/image" Target="../media/image32.jpe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image" Target="../media/image18.png"/><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13.png"/><Relationship Id="rId4" Type="http://schemas.openxmlformats.org/officeDocument/2006/relationships/image" Target="../media/image18.png"/><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2.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2.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notesSlide" Target="../notesSlides/notesSlide4.xml"/><Relationship Id="rId10" Type="http://schemas.openxmlformats.org/officeDocument/2006/relationships/slideLayout" Target="../slideLayouts/slideLayout2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5.png"/><Relationship Id="rId14" Type="http://schemas.openxmlformats.org/officeDocument/2006/relationships/notesSlide" Target="../notesSlides/notesSlide5.xml"/><Relationship Id="rId13" Type="http://schemas.openxmlformats.org/officeDocument/2006/relationships/slideLayout" Target="../slideLayouts/slideLayout23.xml"/><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4.xml"/><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5.png"/><Relationship Id="rId13" Type="http://schemas.openxmlformats.org/officeDocument/2006/relationships/notesSlide" Target="../notesSlides/notesSlide7.xml"/><Relationship Id="rId12" Type="http://schemas.openxmlformats.org/officeDocument/2006/relationships/slideLayout" Target="../slideLayouts/slideLayout23.xml"/><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25.png"/><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5.png"/><Relationship Id="rId15" Type="http://schemas.openxmlformats.org/officeDocument/2006/relationships/notesSlide" Target="../notesSlides/notesSlide9.xml"/><Relationship Id="rId14" Type="http://schemas.openxmlformats.org/officeDocument/2006/relationships/slideLayout" Target="../slideLayouts/slideLayout23.xml"/><Relationship Id="rId13" Type="http://schemas.openxmlformats.org/officeDocument/2006/relationships/image" Target="../media/image27.jpeg"/><Relationship Id="rId12" Type="http://schemas.openxmlformats.org/officeDocument/2006/relationships/image" Target="../media/image26.jpe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55581" y="1786270"/>
            <a:ext cx="5688419" cy="2338705"/>
          </a:xfrm>
          <a:prstGeom prst="rect">
            <a:avLst/>
          </a:prstGeom>
          <a:noFill/>
        </p:spPr>
        <p:txBody>
          <a:bodyPr wrap="square" lIns="0" tIns="0" rIns="0" bIns="0" rtlCol="0">
            <a:spAutoFit/>
          </a:bodyPr>
          <a:lstStyle/>
          <a:p>
            <a:pPr algn="ctr"/>
            <a:r>
              <a:rPr lang="zh-CN" altLang="en-US" sz="4000" spc="-100" dirty="0" smtClean="0">
                <a:solidFill>
                  <a:srgbClr val="FF0000"/>
                </a:solidFill>
                <a:latin typeface="时尚中黑简体" panose="01010104010101010101" pitchFamily="2" charset="-122"/>
                <a:ea typeface="时尚中黑简体" panose="01010104010101010101" pitchFamily="2" charset="-122"/>
                <a:cs typeface="Open Sans Semibold" pitchFamily="34" charset="0"/>
              </a:rPr>
              <a:t>青年学生预防艾滋病</a:t>
            </a:r>
            <a:endParaRPr lang="en-US" altLang="zh-CN" sz="4000" spc="-100" dirty="0" smtClean="0">
              <a:solidFill>
                <a:srgbClr val="FF0000"/>
              </a:solidFill>
              <a:latin typeface="时尚中黑简体" panose="01010104010101010101" pitchFamily="2" charset="-122"/>
              <a:ea typeface="时尚中黑简体" panose="01010104010101010101" pitchFamily="2" charset="-122"/>
              <a:cs typeface="Open Sans Semibold" pitchFamily="34" charset="0"/>
            </a:endParaRPr>
          </a:p>
          <a:p>
            <a:pPr algn="ctr"/>
            <a:r>
              <a:rPr lang="zh-CN" altLang="en-US" sz="4000" spc="-100" dirty="0" smtClean="0">
                <a:solidFill>
                  <a:srgbClr val="FF0000"/>
                </a:solidFill>
                <a:latin typeface="时尚中黑简体" panose="01010104010101010101" pitchFamily="2" charset="-122"/>
                <a:ea typeface="时尚中黑简体" panose="01010104010101010101" pitchFamily="2" charset="-122"/>
                <a:cs typeface="Open Sans Semibold" pitchFamily="34" charset="0"/>
              </a:rPr>
              <a:t>宣传教育核心</a:t>
            </a:r>
            <a:r>
              <a:rPr lang="zh-CN" altLang="en-US" sz="4000" spc="-100" dirty="0" smtClean="0">
                <a:solidFill>
                  <a:srgbClr val="FF0000"/>
                </a:solidFill>
                <a:latin typeface="时尚中黑简体" panose="01010104010101010101" pitchFamily="2" charset="-122"/>
                <a:ea typeface="时尚中黑简体" panose="01010104010101010101" pitchFamily="2" charset="-122"/>
                <a:cs typeface="Open Sans Semibold" pitchFamily="34" charset="0"/>
              </a:rPr>
              <a:t>信息</a:t>
            </a:r>
            <a:endParaRPr lang="en-US" altLang="zh-CN" sz="4000" spc="-100" dirty="0" smtClean="0">
              <a:solidFill>
                <a:srgbClr val="FF0000"/>
              </a:solidFill>
              <a:latin typeface="时尚中黑简体" panose="01010104010101010101" pitchFamily="2" charset="-122"/>
              <a:ea typeface="时尚中黑简体" panose="01010104010101010101" pitchFamily="2" charset="-122"/>
              <a:cs typeface="Open Sans Semibold" pitchFamily="34" charset="0"/>
            </a:endParaRPr>
          </a:p>
          <a:p>
            <a:pPr algn="ctr"/>
            <a:endParaRPr lang="en-US" altLang="zh-CN" sz="2400" spc="-100" dirty="0" smtClean="0">
              <a:solidFill>
                <a:srgbClr val="FF0000"/>
              </a:solidFill>
              <a:latin typeface="时尚中黑简体" panose="01010104010101010101" pitchFamily="2" charset="-122"/>
              <a:ea typeface="时尚中黑简体" panose="01010104010101010101" pitchFamily="2" charset="-122"/>
              <a:cs typeface="Open Sans Semibold" pitchFamily="34" charset="0"/>
            </a:endParaRPr>
          </a:p>
          <a:p>
            <a:pPr algn="ctr"/>
            <a:r>
              <a:rPr lang="zh-CN" altLang="en-US" sz="2400" spc="-100" dirty="0" smtClean="0">
                <a:solidFill>
                  <a:srgbClr val="FF0000"/>
                </a:solidFill>
                <a:latin typeface="时尚中黑简体" panose="01010104010101010101" pitchFamily="2" charset="-122"/>
                <a:ea typeface="时尚中黑简体" panose="01010104010101010101" pitchFamily="2" charset="-122"/>
                <a:cs typeface="Open Sans Semibold" pitchFamily="34" charset="0"/>
              </a:rPr>
              <a:t>学校预防保健科</a:t>
            </a:r>
            <a:endParaRPr lang="en-US" altLang="zh-CN" sz="2400" spc="-100" dirty="0" smtClean="0">
              <a:solidFill>
                <a:srgbClr val="FF0000"/>
              </a:solidFill>
              <a:latin typeface="时尚中黑简体" panose="01010104010101010101" pitchFamily="2" charset="-122"/>
              <a:ea typeface="时尚中黑简体" panose="01010104010101010101" pitchFamily="2" charset="-122"/>
              <a:cs typeface="Open Sans Semibold" pitchFamily="34" charset="0"/>
            </a:endParaRPr>
          </a:p>
          <a:p>
            <a:pPr algn="ctr"/>
            <a:endParaRPr lang="zh-CN" altLang="en-US" sz="2400" spc="-100" dirty="0">
              <a:solidFill>
                <a:srgbClr val="FF0000"/>
              </a:solidFill>
              <a:latin typeface="时尚中黑简体" panose="01010104010101010101" pitchFamily="2" charset="-122"/>
              <a:ea typeface="时尚中黑简体" panose="01010104010101010101" pitchFamily="2" charset="-122"/>
              <a:cs typeface="Open Sans Semibold" pitchFamily="34" charset="0"/>
            </a:endParaRPr>
          </a:p>
        </p:txBody>
      </p:sp>
      <p:pic>
        <p:nvPicPr>
          <p:cNvPr id="5" name="Picture 4"/>
          <p:cNvPicPr>
            <a:picLocks noChangeAspect="1"/>
          </p:cNvPicPr>
          <p:nvPr/>
        </p:nvPicPr>
        <p:blipFill>
          <a:blip r:embed="rId1" cstate="screen"/>
          <a:stretch>
            <a:fillRect/>
          </a:stretch>
        </p:blipFill>
        <p:spPr>
          <a:xfrm>
            <a:off x="377380" y="367936"/>
            <a:ext cx="3948078" cy="4429087"/>
          </a:xfrm>
          <a:prstGeom prst="rect">
            <a:avLst/>
          </a:prstGeom>
        </p:spPr>
      </p:pic>
      <p:pic>
        <p:nvPicPr>
          <p:cNvPr id="6" name="Picture 5"/>
          <p:cNvPicPr>
            <a:picLocks noChangeAspect="1"/>
          </p:cNvPicPr>
          <p:nvPr/>
        </p:nvPicPr>
        <p:blipFill>
          <a:blip r:embed="rId2" cstate="screen"/>
          <a:stretch>
            <a:fillRect/>
          </a:stretch>
        </p:blipFill>
        <p:spPr>
          <a:xfrm>
            <a:off x="-364719" y="10729"/>
            <a:ext cx="4424363"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sp>
        <p:nvSpPr>
          <p:cNvPr id="29" name="TextBox 28"/>
          <p:cNvSpPr txBox="1"/>
          <p:nvPr/>
        </p:nvSpPr>
        <p:spPr>
          <a:xfrm>
            <a:off x="701749" y="627320"/>
            <a:ext cx="7571303" cy="1569660"/>
          </a:xfrm>
          <a:prstGeom prst="rect">
            <a:avLst/>
          </a:prstGeom>
          <a:noFill/>
        </p:spPr>
        <p:txBody>
          <a:bodyPr wrap="square" rtlCol="0">
            <a:spAutoFit/>
          </a:bodyPr>
          <a:lstStyle/>
          <a:p>
            <a:r>
              <a:rPr lang="zh-CN" altLang="en-US" sz="2000" dirty="0" smtClean="0">
                <a:solidFill>
                  <a:srgbClr val="FF0000"/>
                </a:solidFill>
              </a:rPr>
              <a:t>          </a:t>
            </a:r>
            <a:r>
              <a:rPr lang="zh-CN" altLang="en-US" sz="2400" dirty="0" smtClean="0">
                <a:solidFill>
                  <a:srgbClr val="FF0000"/>
                </a:solidFill>
              </a:rPr>
              <a:t>个人感染性病可能没有症状或者症状很轻微，但可以通过性行为传播给其他人</a:t>
            </a:r>
            <a:r>
              <a:rPr lang="en-US" altLang="zh-CN" sz="2400" dirty="0" smtClean="0">
                <a:solidFill>
                  <a:srgbClr val="FF0000"/>
                </a:solidFill>
              </a:rPr>
              <a:t>;</a:t>
            </a:r>
            <a:r>
              <a:rPr lang="zh-CN" altLang="en-US" sz="2400" dirty="0" smtClean="0">
                <a:solidFill>
                  <a:srgbClr val="FF0000"/>
                </a:solidFill>
              </a:rPr>
              <a:t>得了性病不及时治疗，女性可能会引发子宫颈癌、不孕不育症、宫外孕等，男性可能会造成前列腺炎、不育症等。</a:t>
            </a:r>
            <a:endParaRPr lang="zh-CN" altLang="en-US" sz="2400" dirty="0" smtClean="0">
              <a:solidFill>
                <a:srgbClr val="FF0000"/>
              </a:solidFill>
            </a:endParaRPr>
          </a:p>
        </p:txBody>
      </p:sp>
      <p:pic>
        <p:nvPicPr>
          <p:cNvPr id="8" name="Picture 76"/>
          <p:cNvPicPr>
            <a:picLocks noChangeAspect="1"/>
          </p:cNvPicPr>
          <p:nvPr/>
        </p:nvPicPr>
        <p:blipFill>
          <a:blip r:embed="rId3" cstate="screen"/>
          <a:stretch>
            <a:fillRect/>
          </a:stretch>
        </p:blipFill>
        <p:spPr>
          <a:xfrm>
            <a:off x="1954873" y="4569485"/>
            <a:ext cx="742261" cy="574015"/>
          </a:xfrm>
          <a:prstGeom prst="rect">
            <a:avLst/>
          </a:prstGeom>
        </p:spPr>
      </p:pic>
      <p:pic>
        <p:nvPicPr>
          <p:cNvPr id="9" name="Picture 4"/>
          <p:cNvPicPr>
            <a:picLocks noChangeAspect="1"/>
          </p:cNvPicPr>
          <p:nvPr/>
        </p:nvPicPr>
        <p:blipFill>
          <a:blip r:embed="rId4" cstate="screen"/>
          <a:stretch>
            <a:fillRect/>
          </a:stretch>
        </p:blipFill>
        <p:spPr>
          <a:xfrm>
            <a:off x="605879" y="2205100"/>
            <a:ext cx="1185483" cy="1252331"/>
          </a:xfrm>
          <a:prstGeom prst="rect">
            <a:avLst/>
          </a:prstGeom>
        </p:spPr>
      </p:pic>
      <p:pic>
        <p:nvPicPr>
          <p:cNvPr id="10" name="Picture 41"/>
          <p:cNvPicPr>
            <a:picLocks noChangeAspect="1"/>
          </p:cNvPicPr>
          <p:nvPr/>
        </p:nvPicPr>
        <p:blipFill>
          <a:blip r:embed="rId5" cstate="screen"/>
          <a:stretch>
            <a:fillRect/>
          </a:stretch>
        </p:blipFill>
        <p:spPr>
          <a:xfrm>
            <a:off x="1958738" y="3319982"/>
            <a:ext cx="548017" cy="587513"/>
          </a:xfrm>
          <a:prstGeom prst="rect">
            <a:avLst/>
          </a:prstGeom>
        </p:spPr>
      </p:pic>
      <p:pic>
        <p:nvPicPr>
          <p:cNvPr id="90114" name="Picture 2" descr="https://i02picsos.sogoucdn.com/9ba30db79823947e"/>
          <p:cNvPicPr>
            <a:picLocks noChangeAspect="1" noChangeArrowheads="1"/>
          </p:cNvPicPr>
          <p:nvPr/>
        </p:nvPicPr>
        <p:blipFill>
          <a:blip r:embed="rId6" cstate="print"/>
          <a:srcRect/>
          <a:stretch>
            <a:fillRect/>
          </a:stretch>
        </p:blipFill>
        <p:spPr bwMode="auto">
          <a:xfrm>
            <a:off x="4114243" y="2219692"/>
            <a:ext cx="4076185" cy="28600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41" name="Picture 40"/>
          <p:cNvPicPr>
            <a:picLocks noChangeAspect="1"/>
          </p:cNvPicPr>
          <p:nvPr/>
        </p:nvPicPr>
        <p:blipFill>
          <a:blip r:embed="rId3" cstate="screen"/>
          <a:stretch>
            <a:fillRect/>
          </a:stretch>
        </p:blipFill>
        <p:spPr>
          <a:xfrm>
            <a:off x="3130631" y="2014335"/>
            <a:ext cx="548017" cy="587513"/>
          </a:xfrm>
          <a:prstGeom prst="rect">
            <a:avLst/>
          </a:prstGeom>
        </p:spPr>
      </p:pic>
      <p:pic>
        <p:nvPicPr>
          <p:cNvPr id="42" name="Picture 41"/>
          <p:cNvPicPr>
            <a:picLocks noChangeAspect="1"/>
          </p:cNvPicPr>
          <p:nvPr/>
        </p:nvPicPr>
        <p:blipFill>
          <a:blip r:embed="rId3" cstate="screen"/>
          <a:stretch>
            <a:fillRect/>
          </a:stretch>
        </p:blipFill>
        <p:spPr>
          <a:xfrm>
            <a:off x="8040562" y="1842057"/>
            <a:ext cx="548017" cy="587513"/>
          </a:xfrm>
          <a:prstGeom prst="rect">
            <a:avLst/>
          </a:prstGeom>
        </p:spPr>
      </p:pic>
      <p:pic>
        <p:nvPicPr>
          <p:cNvPr id="43" name="Picture 42"/>
          <p:cNvPicPr>
            <a:picLocks noChangeAspect="1"/>
          </p:cNvPicPr>
          <p:nvPr/>
        </p:nvPicPr>
        <p:blipFill>
          <a:blip r:embed="rId4" cstate="screen"/>
          <a:stretch>
            <a:fillRect/>
          </a:stretch>
        </p:blipFill>
        <p:spPr>
          <a:xfrm>
            <a:off x="5792916" y="390940"/>
            <a:ext cx="325516" cy="348974"/>
          </a:xfrm>
          <a:prstGeom prst="rect">
            <a:avLst/>
          </a:prstGeom>
        </p:spPr>
      </p:pic>
      <p:pic>
        <p:nvPicPr>
          <p:cNvPr id="44" name="Picture 43"/>
          <p:cNvPicPr>
            <a:picLocks noChangeAspect="1"/>
          </p:cNvPicPr>
          <p:nvPr/>
        </p:nvPicPr>
        <p:blipFill>
          <a:blip r:embed="rId5" cstate="screen"/>
          <a:stretch>
            <a:fillRect/>
          </a:stretch>
        </p:blipFill>
        <p:spPr>
          <a:xfrm>
            <a:off x="734539" y="834886"/>
            <a:ext cx="251348" cy="269462"/>
          </a:xfrm>
          <a:prstGeom prst="rect">
            <a:avLst/>
          </a:prstGeom>
        </p:spPr>
      </p:pic>
      <p:pic>
        <p:nvPicPr>
          <p:cNvPr id="45" name="Picture 44"/>
          <p:cNvPicPr>
            <a:picLocks noChangeAspect="1"/>
          </p:cNvPicPr>
          <p:nvPr/>
        </p:nvPicPr>
        <p:blipFill>
          <a:blip r:embed="rId6" cstate="screen"/>
          <a:stretch>
            <a:fillRect/>
          </a:stretch>
        </p:blipFill>
        <p:spPr>
          <a:xfrm>
            <a:off x="2508929" y="320847"/>
            <a:ext cx="134880" cy="144600"/>
          </a:xfrm>
          <a:prstGeom prst="rect">
            <a:avLst/>
          </a:prstGeom>
        </p:spPr>
      </p:pic>
      <p:pic>
        <p:nvPicPr>
          <p:cNvPr id="46" name="Picture 45"/>
          <p:cNvPicPr>
            <a:picLocks noChangeAspect="1"/>
          </p:cNvPicPr>
          <p:nvPr/>
        </p:nvPicPr>
        <p:blipFill>
          <a:blip r:embed="rId6" cstate="screen"/>
          <a:stretch>
            <a:fillRect/>
          </a:stretch>
        </p:blipFill>
        <p:spPr>
          <a:xfrm>
            <a:off x="2197504" y="3885682"/>
            <a:ext cx="134880" cy="144600"/>
          </a:xfrm>
          <a:prstGeom prst="rect">
            <a:avLst/>
          </a:prstGeom>
        </p:spPr>
      </p:pic>
      <p:pic>
        <p:nvPicPr>
          <p:cNvPr id="47" name="Picture 46"/>
          <p:cNvPicPr>
            <a:picLocks noChangeAspect="1"/>
          </p:cNvPicPr>
          <p:nvPr/>
        </p:nvPicPr>
        <p:blipFill>
          <a:blip r:embed="rId7" cstate="screen"/>
          <a:stretch>
            <a:fillRect/>
          </a:stretch>
        </p:blipFill>
        <p:spPr>
          <a:xfrm>
            <a:off x="6051779" y="3776871"/>
            <a:ext cx="337876" cy="362226"/>
          </a:xfrm>
          <a:prstGeom prst="rect">
            <a:avLst/>
          </a:prstGeom>
        </p:spPr>
      </p:pic>
      <p:pic>
        <p:nvPicPr>
          <p:cNvPr id="48" name="Picture 47"/>
          <p:cNvPicPr>
            <a:picLocks noChangeAspect="1"/>
          </p:cNvPicPr>
          <p:nvPr/>
        </p:nvPicPr>
        <p:blipFill>
          <a:blip r:embed="rId6" cstate="screen"/>
          <a:stretch>
            <a:fillRect/>
          </a:stretch>
        </p:blipFill>
        <p:spPr>
          <a:xfrm>
            <a:off x="5828600" y="2361682"/>
            <a:ext cx="134880" cy="144600"/>
          </a:xfrm>
          <a:prstGeom prst="rect">
            <a:avLst/>
          </a:prstGeom>
        </p:spPr>
      </p:pic>
      <p:pic>
        <p:nvPicPr>
          <p:cNvPr id="5" name="Picture 4"/>
          <p:cNvPicPr>
            <a:picLocks noChangeAspect="1"/>
          </p:cNvPicPr>
          <p:nvPr/>
        </p:nvPicPr>
        <p:blipFill>
          <a:blip r:embed="rId8" cstate="screen"/>
          <a:stretch>
            <a:fillRect/>
          </a:stretch>
        </p:blipFill>
        <p:spPr>
          <a:xfrm>
            <a:off x="3008838" y="351187"/>
            <a:ext cx="1185483" cy="1252331"/>
          </a:xfrm>
          <a:prstGeom prst="rect">
            <a:avLst/>
          </a:prstGeom>
        </p:spPr>
      </p:pic>
      <p:pic>
        <p:nvPicPr>
          <p:cNvPr id="49" name="Picture 48"/>
          <p:cNvPicPr>
            <a:picLocks noChangeAspect="1"/>
          </p:cNvPicPr>
          <p:nvPr/>
        </p:nvPicPr>
        <p:blipFill>
          <a:blip r:embed="rId8" cstate="screen"/>
          <a:stretch>
            <a:fillRect/>
          </a:stretch>
        </p:blipFill>
        <p:spPr>
          <a:xfrm>
            <a:off x="6096895" y="481574"/>
            <a:ext cx="1304754" cy="1378328"/>
          </a:xfrm>
          <a:prstGeom prst="rect">
            <a:avLst/>
          </a:prstGeom>
        </p:spPr>
      </p:pic>
      <p:pic>
        <p:nvPicPr>
          <p:cNvPr id="50" name="Picture 49"/>
          <p:cNvPicPr>
            <a:picLocks noChangeAspect="1"/>
          </p:cNvPicPr>
          <p:nvPr/>
        </p:nvPicPr>
        <p:blipFill>
          <a:blip r:embed="rId9" cstate="screen"/>
          <a:stretch>
            <a:fillRect/>
          </a:stretch>
        </p:blipFill>
        <p:spPr>
          <a:xfrm>
            <a:off x="424656" y="1743982"/>
            <a:ext cx="668648" cy="706352"/>
          </a:xfrm>
          <a:prstGeom prst="rect">
            <a:avLst/>
          </a:prstGeom>
        </p:spPr>
      </p:pic>
      <p:pic>
        <p:nvPicPr>
          <p:cNvPr id="51" name="Picture 50"/>
          <p:cNvPicPr>
            <a:picLocks noChangeAspect="1"/>
          </p:cNvPicPr>
          <p:nvPr/>
        </p:nvPicPr>
        <p:blipFill>
          <a:blip r:embed="rId10" cstate="screen"/>
          <a:stretch>
            <a:fillRect/>
          </a:stretch>
        </p:blipFill>
        <p:spPr>
          <a:xfrm>
            <a:off x="318264" y="311427"/>
            <a:ext cx="232076" cy="245162"/>
          </a:xfrm>
          <a:prstGeom prst="rect">
            <a:avLst/>
          </a:prstGeom>
        </p:spPr>
      </p:pic>
      <p:pic>
        <p:nvPicPr>
          <p:cNvPr id="52" name="Picture 51"/>
          <p:cNvPicPr>
            <a:picLocks noChangeAspect="1"/>
          </p:cNvPicPr>
          <p:nvPr/>
        </p:nvPicPr>
        <p:blipFill>
          <a:blip r:embed="rId11" cstate="screen"/>
          <a:stretch>
            <a:fillRect/>
          </a:stretch>
        </p:blipFill>
        <p:spPr>
          <a:xfrm>
            <a:off x="8499359" y="516835"/>
            <a:ext cx="156806" cy="165648"/>
          </a:xfrm>
          <a:prstGeom prst="rect">
            <a:avLst/>
          </a:prstGeom>
        </p:spPr>
      </p:pic>
      <p:pic>
        <p:nvPicPr>
          <p:cNvPr id="53" name="Picture 52"/>
          <p:cNvPicPr>
            <a:picLocks noChangeAspect="1"/>
          </p:cNvPicPr>
          <p:nvPr/>
        </p:nvPicPr>
        <p:blipFill>
          <a:blip r:embed="rId11" cstate="screen"/>
          <a:stretch>
            <a:fillRect/>
          </a:stretch>
        </p:blipFill>
        <p:spPr>
          <a:xfrm>
            <a:off x="8539115" y="3869635"/>
            <a:ext cx="156806" cy="165648"/>
          </a:xfrm>
          <a:prstGeom prst="rect">
            <a:avLst/>
          </a:prstGeom>
        </p:spPr>
      </p:pic>
      <p:sp>
        <p:nvSpPr>
          <p:cNvPr id="59" name="TextBox 58"/>
          <p:cNvSpPr txBox="1"/>
          <p:nvPr/>
        </p:nvSpPr>
        <p:spPr>
          <a:xfrm>
            <a:off x="4048540" y="2935358"/>
            <a:ext cx="1994452" cy="169277"/>
          </a:xfrm>
          <a:prstGeom prst="rect">
            <a:avLst/>
          </a:prstGeom>
          <a:noFill/>
        </p:spPr>
        <p:txBody>
          <a:bodyPr wrap="square" lIns="0" tIns="0" rIns="0" bIns="0" rtlCol="0">
            <a:spAutoFit/>
          </a:bodyPr>
          <a:lstStyle/>
          <a:p>
            <a:r>
              <a:rPr lang="en-US" sz="1100" dirty="0" smtClean="0"/>
              <a:t>. </a:t>
            </a:r>
            <a:endParaRPr lang="en-US" sz="1100" dirty="0"/>
          </a:p>
        </p:txBody>
      </p:sp>
      <p:sp>
        <p:nvSpPr>
          <p:cNvPr id="57" name="TextBox 56"/>
          <p:cNvSpPr txBox="1"/>
          <p:nvPr/>
        </p:nvSpPr>
        <p:spPr>
          <a:xfrm>
            <a:off x="1520455" y="1456659"/>
            <a:ext cx="6804838" cy="1200329"/>
          </a:xfrm>
          <a:prstGeom prst="rect">
            <a:avLst/>
          </a:prstGeom>
          <a:noFill/>
        </p:spPr>
        <p:txBody>
          <a:bodyPr wrap="square" rtlCol="0">
            <a:spAutoFit/>
          </a:bodyPr>
          <a:lstStyle/>
          <a:p>
            <a:r>
              <a:rPr lang="zh-CN" altLang="en-US" sz="2000" dirty="0" smtClean="0">
                <a:solidFill>
                  <a:srgbClr val="FF0000"/>
                </a:solidFill>
              </a:rPr>
              <a:t>         </a:t>
            </a:r>
            <a:r>
              <a:rPr lang="zh-CN" altLang="en-US" sz="2400" dirty="0" smtClean="0">
                <a:solidFill>
                  <a:srgbClr val="FF0000"/>
                </a:solidFill>
              </a:rPr>
              <a:t>发生性行为时全程、正确使用安全套不仅可以预防艾滋病和性病，还可以防止怀孕，这也是一种对彼此负责任和爱心的表现。</a:t>
            </a:r>
            <a:endParaRPr lang="zh-CN" altLang="en-US" sz="2400" dirty="0" smtClean="0">
              <a:solidFill>
                <a:srgbClr val="FF0000"/>
              </a:solidFill>
            </a:endParaRPr>
          </a:p>
        </p:txBody>
      </p:sp>
      <p:pic>
        <p:nvPicPr>
          <p:cNvPr id="92162" name="Picture 2" descr="https://i01picsos.sogoucdn.com/d18a2b4cd51d0f0b"/>
          <p:cNvPicPr>
            <a:picLocks noChangeAspect="1" noChangeArrowheads="1"/>
          </p:cNvPicPr>
          <p:nvPr/>
        </p:nvPicPr>
        <p:blipFill>
          <a:blip r:embed="rId12" cstate="print"/>
          <a:srcRect/>
          <a:stretch>
            <a:fillRect/>
          </a:stretch>
        </p:blipFill>
        <p:spPr bwMode="auto">
          <a:xfrm>
            <a:off x="5155741" y="3039467"/>
            <a:ext cx="3158829" cy="1981627"/>
          </a:xfrm>
          <a:prstGeom prst="rect">
            <a:avLst/>
          </a:prstGeom>
          <a:ln>
            <a:noFill/>
          </a:ln>
          <a:effectLst>
            <a:outerShdw blurRad="292100" dist="139700" dir="2700000" algn="tl" rotWithShape="0">
              <a:srgbClr val="333333">
                <a:alpha val="65000"/>
              </a:srgbClr>
            </a:outerShdw>
          </a:effectLst>
        </p:spPr>
      </p:pic>
      <p:pic>
        <p:nvPicPr>
          <p:cNvPr id="92164" name="Picture 4" descr="https://i03piccdn.sogoucdn.com/0505eaffb73a6ddc"/>
          <p:cNvPicPr>
            <a:picLocks noChangeAspect="1" noChangeArrowheads="1"/>
          </p:cNvPicPr>
          <p:nvPr/>
        </p:nvPicPr>
        <p:blipFill>
          <a:blip r:embed="rId13" cstate="print"/>
          <a:srcRect/>
          <a:stretch>
            <a:fillRect/>
          </a:stretch>
        </p:blipFill>
        <p:spPr bwMode="auto">
          <a:xfrm>
            <a:off x="1639722" y="3064325"/>
            <a:ext cx="2890263" cy="193191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
                                        <p:tgtEl>
                                          <p:spTgt spid="59"/>
                                        </p:tgtEl>
                                      </p:cBhvr>
                                    </p:animEffect>
                                    <p:anim calcmode="lin" valueType="num">
                                      <p:cBhvr>
                                        <p:cTn id="8" dur="200" fill="hold"/>
                                        <p:tgtEl>
                                          <p:spTgt spid="59"/>
                                        </p:tgtEl>
                                        <p:attrNameLst>
                                          <p:attrName>ppt_x</p:attrName>
                                        </p:attrNameLst>
                                      </p:cBhvr>
                                      <p:tavLst>
                                        <p:tav tm="0">
                                          <p:val>
                                            <p:strVal val="#ppt_x"/>
                                          </p:val>
                                        </p:tav>
                                        <p:tav tm="100000">
                                          <p:val>
                                            <p:strVal val="#ppt_x"/>
                                          </p:val>
                                        </p:tav>
                                      </p:tavLst>
                                    </p:anim>
                                    <p:anim calcmode="lin" valueType="num">
                                      <p:cBhvr>
                                        <p:cTn id="9" dur="2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sp>
        <p:nvSpPr>
          <p:cNvPr id="29" name="TextBox 28"/>
          <p:cNvSpPr txBox="1"/>
          <p:nvPr/>
        </p:nvSpPr>
        <p:spPr>
          <a:xfrm>
            <a:off x="701749" y="627320"/>
            <a:ext cx="7571303" cy="830997"/>
          </a:xfrm>
          <a:prstGeom prst="rect">
            <a:avLst/>
          </a:prstGeom>
          <a:noFill/>
        </p:spPr>
        <p:txBody>
          <a:bodyPr wrap="square" rtlCol="0">
            <a:spAutoFit/>
          </a:bodyPr>
          <a:lstStyle/>
          <a:p>
            <a:r>
              <a:rPr lang="zh-CN" altLang="en-US" sz="2000" dirty="0" smtClean="0">
                <a:solidFill>
                  <a:srgbClr val="FF0000"/>
                </a:solidFill>
              </a:rPr>
              <a:t>          </a:t>
            </a:r>
            <a:r>
              <a:rPr lang="zh-CN" altLang="en-US" sz="2400" dirty="0" smtClean="0">
                <a:solidFill>
                  <a:srgbClr val="FF0000"/>
                </a:solidFill>
              </a:rPr>
              <a:t>保持一对一的性关系，不仅是对感情专一的表现， 同时也可以减少自己和对方感染艾滋病和性病的可能。</a:t>
            </a:r>
            <a:endParaRPr lang="zh-CN" altLang="en-US" sz="2400" dirty="0" smtClean="0">
              <a:solidFill>
                <a:srgbClr val="FF0000"/>
              </a:solidFill>
            </a:endParaRPr>
          </a:p>
        </p:txBody>
      </p:sp>
      <p:pic>
        <p:nvPicPr>
          <p:cNvPr id="8" name="Picture 76"/>
          <p:cNvPicPr>
            <a:picLocks noChangeAspect="1"/>
          </p:cNvPicPr>
          <p:nvPr/>
        </p:nvPicPr>
        <p:blipFill>
          <a:blip r:embed="rId3" cstate="screen"/>
          <a:stretch>
            <a:fillRect/>
          </a:stretch>
        </p:blipFill>
        <p:spPr>
          <a:xfrm>
            <a:off x="1954873" y="4569485"/>
            <a:ext cx="742261" cy="574015"/>
          </a:xfrm>
          <a:prstGeom prst="rect">
            <a:avLst/>
          </a:prstGeom>
        </p:spPr>
      </p:pic>
      <p:pic>
        <p:nvPicPr>
          <p:cNvPr id="9" name="Picture 4"/>
          <p:cNvPicPr>
            <a:picLocks noChangeAspect="1"/>
          </p:cNvPicPr>
          <p:nvPr/>
        </p:nvPicPr>
        <p:blipFill>
          <a:blip r:embed="rId4" cstate="screen"/>
          <a:stretch>
            <a:fillRect/>
          </a:stretch>
        </p:blipFill>
        <p:spPr>
          <a:xfrm>
            <a:off x="605880" y="1924805"/>
            <a:ext cx="1185483" cy="1252331"/>
          </a:xfrm>
          <a:prstGeom prst="rect">
            <a:avLst/>
          </a:prstGeom>
        </p:spPr>
      </p:pic>
      <p:pic>
        <p:nvPicPr>
          <p:cNvPr id="10" name="Picture 41"/>
          <p:cNvPicPr>
            <a:picLocks noChangeAspect="1"/>
          </p:cNvPicPr>
          <p:nvPr/>
        </p:nvPicPr>
        <p:blipFill>
          <a:blip r:embed="rId5" cstate="screen"/>
          <a:stretch>
            <a:fillRect/>
          </a:stretch>
        </p:blipFill>
        <p:spPr>
          <a:xfrm>
            <a:off x="1958738" y="3319982"/>
            <a:ext cx="548017" cy="587513"/>
          </a:xfrm>
          <a:prstGeom prst="rect">
            <a:avLst/>
          </a:prstGeom>
        </p:spPr>
      </p:pic>
      <p:pic>
        <p:nvPicPr>
          <p:cNvPr id="94212" name="Picture 4" descr="https://i01picsos.sogoucdn.com/210fcfd1a70ab3b9"/>
          <p:cNvPicPr>
            <a:picLocks noChangeAspect="1" noChangeArrowheads="1"/>
          </p:cNvPicPr>
          <p:nvPr/>
        </p:nvPicPr>
        <p:blipFill>
          <a:blip r:embed="rId6" cstate="print"/>
          <a:srcRect/>
          <a:stretch>
            <a:fillRect/>
          </a:stretch>
        </p:blipFill>
        <p:spPr bwMode="auto">
          <a:xfrm>
            <a:off x="4089620" y="1890823"/>
            <a:ext cx="3912485" cy="283003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41" name="Picture 40"/>
          <p:cNvPicPr>
            <a:picLocks noChangeAspect="1"/>
          </p:cNvPicPr>
          <p:nvPr/>
        </p:nvPicPr>
        <p:blipFill>
          <a:blip r:embed="rId3" cstate="screen"/>
          <a:stretch>
            <a:fillRect/>
          </a:stretch>
        </p:blipFill>
        <p:spPr>
          <a:xfrm>
            <a:off x="3130631" y="2014335"/>
            <a:ext cx="548017" cy="587513"/>
          </a:xfrm>
          <a:prstGeom prst="rect">
            <a:avLst/>
          </a:prstGeom>
        </p:spPr>
      </p:pic>
      <p:pic>
        <p:nvPicPr>
          <p:cNvPr id="42" name="Picture 41"/>
          <p:cNvPicPr>
            <a:picLocks noChangeAspect="1"/>
          </p:cNvPicPr>
          <p:nvPr/>
        </p:nvPicPr>
        <p:blipFill>
          <a:blip r:embed="rId3" cstate="screen"/>
          <a:stretch>
            <a:fillRect/>
          </a:stretch>
        </p:blipFill>
        <p:spPr>
          <a:xfrm>
            <a:off x="8040562" y="1842057"/>
            <a:ext cx="548017" cy="587513"/>
          </a:xfrm>
          <a:prstGeom prst="rect">
            <a:avLst/>
          </a:prstGeom>
        </p:spPr>
      </p:pic>
      <p:pic>
        <p:nvPicPr>
          <p:cNvPr id="43" name="Picture 42"/>
          <p:cNvPicPr>
            <a:picLocks noChangeAspect="1"/>
          </p:cNvPicPr>
          <p:nvPr/>
        </p:nvPicPr>
        <p:blipFill>
          <a:blip r:embed="rId4" cstate="screen"/>
          <a:stretch>
            <a:fillRect/>
          </a:stretch>
        </p:blipFill>
        <p:spPr>
          <a:xfrm>
            <a:off x="5792916" y="390940"/>
            <a:ext cx="325516" cy="348974"/>
          </a:xfrm>
          <a:prstGeom prst="rect">
            <a:avLst/>
          </a:prstGeom>
        </p:spPr>
      </p:pic>
      <p:pic>
        <p:nvPicPr>
          <p:cNvPr id="44" name="Picture 43"/>
          <p:cNvPicPr>
            <a:picLocks noChangeAspect="1"/>
          </p:cNvPicPr>
          <p:nvPr/>
        </p:nvPicPr>
        <p:blipFill>
          <a:blip r:embed="rId5" cstate="screen"/>
          <a:stretch>
            <a:fillRect/>
          </a:stretch>
        </p:blipFill>
        <p:spPr>
          <a:xfrm>
            <a:off x="734539" y="834886"/>
            <a:ext cx="251348" cy="269462"/>
          </a:xfrm>
          <a:prstGeom prst="rect">
            <a:avLst/>
          </a:prstGeom>
        </p:spPr>
      </p:pic>
      <p:pic>
        <p:nvPicPr>
          <p:cNvPr id="45" name="Picture 44"/>
          <p:cNvPicPr>
            <a:picLocks noChangeAspect="1"/>
          </p:cNvPicPr>
          <p:nvPr/>
        </p:nvPicPr>
        <p:blipFill>
          <a:blip r:embed="rId6" cstate="screen"/>
          <a:stretch>
            <a:fillRect/>
          </a:stretch>
        </p:blipFill>
        <p:spPr>
          <a:xfrm>
            <a:off x="2508929" y="320847"/>
            <a:ext cx="134880" cy="144600"/>
          </a:xfrm>
          <a:prstGeom prst="rect">
            <a:avLst/>
          </a:prstGeom>
        </p:spPr>
      </p:pic>
      <p:pic>
        <p:nvPicPr>
          <p:cNvPr id="46" name="Picture 45"/>
          <p:cNvPicPr>
            <a:picLocks noChangeAspect="1"/>
          </p:cNvPicPr>
          <p:nvPr/>
        </p:nvPicPr>
        <p:blipFill>
          <a:blip r:embed="rId6" cstate="screen"/>
          <a:stretch>
            <a:fillRect/>
          </a:stretch>
        </p:blipFill>
        <p:spPr>
          <a:xfrm>
            <a:off x="2197504" y="3885682"/>
            <a:ext cx="134880" cy="144600"/>
          </a:xfrm>
          <a:prstGeom prst="rect">
            <a:avLst/>
          </a:prstGeom>
        </p:spPr>
      </p:pic>
      <p:pic>
        <p:nvPicPr>
          <p:cNvPr id="47" name="Picture 46"/>
          <p:cNvPicPr>
            <a:picLocks noChangeAspect="1"/>
          </p:cNvPicPr>
          <p:nvPr/>
        </p:nvPicPr>
        <p:blipFill>
          <a:blip r:embed="rId7" cstate="screen"/>
          <a:stretch>
            <a:fillRect/>
          </a:stretch>
        </p:blipFill>
        <p:spPr>
          <a:xfrm>
            <a:off x="6051779" y="3776871"/>
            <a:ext cx="337876" cy="362226"/>
          </a:xfrm>
          <a:prstGeom prst="rect">
            <a:avLst/>
          </a:prstGeom>
        </p:spPr>
      </p:pic>
      <p:pic>
        <p:nvPicPr>
          <p:cNvPr id="48" name="Picture 47"/>
          <p:cNvPicPr>
            <a:picLocks noChangeAspect="1"/>
          </p:cNvPicPr>
          <p:nvPr/>
        </p:nvPicPr>
        <p:blipFill>
          <a:blip r:embed="rId6" cstate="screen"/>
          <a:stretch>
            <a:fillRect/>
          </a:stretch>
        </p:blipFill>
        <p:spPr>
          <a:xfrm>
            <a:off x="5828600" y="2361682"/>
            <a:ext cx="134880" cy="144600"/>
          </a:xfrm>
          <a:prstGeom prst="rect">
            <a:avLst/>
          </a:prstGeom>
        </p:spPr>
      </p:pic>
      <p:pic>
        <p:nvPicPr>
          <p:cNvPr id="5" name="Picture 4"/>
          <p:cNvPicPr>
            <a:picLocks noChangeAspect="1"/>
          </p:cNvPicPr>
          <p:nvPr/>
        </p:nvPicPr>
        <p:blipFill>
          <a:blip r:embed="rId8" cstate="screen"/>
          <a:stretch>
            <a:fillRect/>
          </a:stretch>
        </p:blipFill>
        <p:spPr>
          <a:xfrm>
            <a:off x="3455798" y="208720"/>
            <a:ext cx="1185483" cy="1252331"/>
          </a:xfrm>
          <a:prstGeom prst="rect">
            <a:avLst/>
          </a:prstGeom>
        </p:spPr>
      </p:pic>
      <p:pic>
        <p:nvPicPr>
          <p:cNvPr id="49" name="Picture 48"/>
          <p:cNvPicPr>
            <a:picLocks noChangeAspect="1"/>
          </p:cNvPicPr>
          <p:nvPr/>
        </p:nvPicPr>
        <p:blipFill>
          <a:blip r:embed="rId8" cstate="screen"/>
          <a:stretch>
            <a:fillRect/>
          </a:stretch>
        </p:blipFill>
        <p:spPr>
          <a:xfrm>
            <a:off x="6511564" y="311427"/>
            <a:ext cx="1304754" cy="1378328"/>
          </a:xfrm>
          <a:prstGeom prst="rect">
            <a:avLst/>
          </a:prstGeom>
        </p:spPr>
      </p:pic>
      <p:pic>
        <p:nvPicPr>
          <p:cNvPr id="50" name="Picture 49"/>
          <p:cNvPicPr>
            <a:picLocks noChangeAspect="1"/>
          </p:cNvPicPr>
          <p:nvPr/>
        </p:nvPicPr>
        <p:blipFill>
          <a:blip r:embed="rId9" cstate="screen"/>
          <a:stretch>
            <a:fillRect/>
          </a:stretch>
        </p:blipFill>
        <p:spPr>
          <a:xfrm>
            <a:off x="578579" y="2214291"/>
            <a:ext cx="668648" cy="706352"/>
          </a:xfrm>
          <a:prstGeom prst="rect">
            <a:avLst/>
          </a:prstGeom>
        </p:spPr>
      </p:pic>
      <p:pic>
        <p:nvPicPr>
          <p:cNvPr id="51" name="Picture 50"/>
          <p:cNvPicPr>
            <a:picLocks noChangeAspect="1"/>
          </p:cNvPicPr>
          <p:nvPr/>
        </p:nvPicPr>
        <p:blipFill>
          <a:blip r:embed="rId10" cstate="screen"/>
          <a:stretch>
            <a:fillRect/>
          </a:stretch>
        </p:blipFill>
        <p:spPr>
          <a:xfrm>
            <a:off x="318264" y="311427"/>
            <a:ext cx="232076" cy="245162"/>
          </a:xfrm>
          <a:prstGeom prst="rect">
            <a:avLst/>
          </a:prstGeom>
        </p:spPr>
      </p:pic>
      <p:pic>
        <p:nvPicPr>
          <p:cNvPr id="52" name="Picture 51"/>
          <p:cNvPicPr>
            <a:picLocks noChangeAspect="1"/>
          </p:cNvPicPr>
          <p:nvPr/>
        </p:nvPicPr>
        <p:blipFill>
          <a:blip r:embed="rId11" cstate="screen"/>
          <a:stretch>
            <a:fillRect/>
          </a:stretch>
        </p:blipFill>
        <p:spPr>
          <a:xfrm>
            <a:off x="8499359" y="516835"/>
            <a:ext cx="156806" cy="165648"/>
          </a:xfrm>
          <a:prstGeom prst="rect">
            <a:avLst/>
          </a:prstGeom>
        </p:spPr>
      </p:pic>
      <p:pic>
        <p:nvPicPr>
          <p:cNvPr id="53" name="Picture 52"/>
          <p:cNvPicPr>
            <a:picLocks noChangeAspect="1"/>
          </p:cNvPicPr>
          <p:nvPr/>
        </p:nvPicPr>
        <p:blipFill>
          <a:blip r:embed="rId11" cstate="screen"/>
          <a:stretch>
            <a:fillRect/>
          </a:stretch>
        </p:blipFill>
        <p:spPr>
          <a:xfrm>
            <a:off x="8539115" y="3869635"/>
            <a:ext cx="156806" cy="165648"/>
          </a:xfrm>
          <a:prstGeom prst="rect">
            <a:avLst/>
          </a:prstGeom>
        </p:spPr>
      </p:pic>
      <p:sp>
        <p:nvSpPr>
          <p:cNvPr id="59" name="TextBox 58"/>
          <p:cNvSpPr txBox="1"/>
          <p:nvPr/>
        </p:nvSpPr>
        <p:spPr>
          <a:xfrm>
            <a:off x="4048540" y="2935358"/>
            <a:ext cx="1994452" cy="169277"/>
          </a:xfrm>
          <a:prstGeom prst="rect">
            <a:avLst/>
          </a:prstGeom>
          <a:noFill/>
        </p:spPr>
        <p:txBody>
          <a:bodyPr wrap="square" lIns="0" tIns="0" rIns="0" bIns="0" rtlCol="0">
            <a:spAutoFit/>
          </a:bodyPr>
          <a:lstStyle/>
          <a:p>
            <a:r>
              <a:rPr lang="en-US" sz="1100" dirty="0" smtClean="0"/>
              <a:t>. </a:t>
            </a:r>
            <a:endParaRPr lang="en-US" sz="1100" dirty="0"/>
          </a:p>
        </p:txBody>
      </p:sp>
      <p:sp>
        <p:nvSpPr>
          <p:cNvPr id="57" name="TextBox 56"/>
          <p:cNvSpPr txBox="1"/>
          <p:nvPr/>
        </p:nvSpPr>
        <p:spPr>
          <a:xfrm>
            <a:off x="1520455" y="1229505"/>
            <a:ext cx="6804838" cy="1569660"/>
          </a:xfrm>
          <a:prstGeom prst="rect">
            <a:avLst/>
          </a:prstGeom>
          <a:noFill/>
        </p:spPr>
        <p:txBody>
          <a:bodyPr wrap="square" rtlCol="0">
            <a:spAutoFit/>
          </a:bodyPr>
          <a:lstStyle/>
          <a:p>
            <a:r>
              <a:rPr lang="zh-CN" altLang="en-US" sz="2000" dirty="0" smtClean="0">
                <a:solidFill>
                  <a:srgbClr val="FF0000"/>
                </a:solidFill>
              </a:rPr>
              <a:t>            </a:t>
            </a:r>
            <a:r>
              <a:rPr lang="zh-CN" altLang="en-US" sz="2400" dirty="0" smtClean="0">
                <a:solidFill>
                  <a:srgbClr val="FF0000"/>
                </a:solidFill>
              </a:rPr>
              <a:t>感染艾滋病之后很长时间不会出现症状</a:t>
            </a:r>
            <a:r>
              <a:rPr lang="zh-CN" altLang="en-US" sz="2400" dirty="0">
                <a:solidFill>
                  <a:srgbClr val="FF0000"/>
                </a:solidFill>
              </a:rPr>
              <a:t>。</a:t>
            </a:r>
            <a:r>
              <a:rPr lang="zh-CN" altLang="en-US" sz="2400" dirty="0" smtClean="0">
                <a:solidFill>
                  <a:srgbClr val="FF0000"/>
                </a:solidFill>
              </a:rPr>
              <a:t>如果怀疑自己感染艾滋病请及时前往当地疾病预防控制中心或医院自愿咨询检测门诊接受艾滋病咨询和检测。该项服务是保密和免费的。</a:t>
            </a:r>
            <a:endParaRPr lang="zh-CN" altLang="en-US" sz="2400" dirty="0" smtClean="0">
              <a:solidFill>
                <a:srgbClr val="FF0000"/>
              </a:solidFill>
            </a:endParaRPr>
          </a:p>
        </p:txBody>
      </p:sp>
      <p:pic>
        <p:nvPicPr>
          <p:cNvPr id="96258" name="Picture 2" descr="https://i01picsos.sogoucdn.com/643fc466a4ade613"/>
          <p:cNvPicPr>
            <a:picLocks noChangeAspect="1" noChangeArrowheads="1"/>
          </p:cNvPicPr>
          <p:nvPr/>
        </p:nvPicPr>
        <p:blipFill>
          <a:blip r:embed="rId12" cstate="print"/>
          <a:srcRect/>
          <a:stretch>
            <a:fillRect/>
          </a:stretch>
        </p:blipFill>
        <p:spPr bwMode="auto">
          <a:xfrm>
            <a:off x="3580338" y="2789304"/>
            <a:ext cx="4919021" cy="230894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
                                        <p:tgtEl>
                                          <p:spTgt spid="59"/>
                                        </p:tgtEl>
                                      </p:cBhvr>
                                    </p:animEffect>
                                    <p:anim calcmode="lin" valueType="num">
                                      <p:cBhvr>
                                        <p:cTn id="8" dur="200" fill="hold"/>
                                        <p:tgtEl>
                                          <p:spTgt spid="59"/>
                                        </p:tgtEl>
                                        <p:attrNameLst>
                                          <p:attrName>ppt_x</p:attrName>
                                        </p:attrNameLst>
                                      </p:cBhvr>
                                      <p:tavLst>
                                        <p:tav tm="0">
                                          <p:val>
                                            <p:strVal val="#ppt_x"/>
                                          </p:val>
                                        </p:tav>
                                        <p:tav tm="100000">
                                          <p:val>
                                            <p:strVal val="#ppt_x"/>
                                          </p:val>
                                        </p:tav>
                                      </p:tavLst>
                                    </p:anim>
                                    <p:anim calcmode="lin" valueType="num">
                                      <p:cBhvr>
                                        <p:cTn id="9" dur="2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0623" y="1231378"/>
            <a:ext cx="6092679" cy="3046988"/>
          </a:xfrm>
          <a:prstGeom prst="rect">
            <a:avLst/>
          </a:prstGeom>
        </p:spPr>
        <p:txBody>
          <a:bodyPr wrap="square">
            <a:spAutoFit/>
          </a:bodyPr>
          <a:lstStyle/>
          <a:p>
            <a:r>
              <a:rPr lang="en-US" altLang="zh-CN" sz="2400" dirty="0" smtClean="0">
                <a:solidFill>
                  <a:srgbClr val="FF0000"/>
                </a:solidFill>
              </a:rPr>
              <a:t>           </a:t>
            </a:r>
            <a:r>
              <a:rPr lang="zh-CN" altLang="zh-CN" sz="2400" dirty="0" smtClean="0">
                <a:solidFill>
                  <a:srgbClr val="FF0000"/>
                </a:solidFill>
              </a:rPr>
              <a:t>艾</a:t>
            </a:r>
            <a:r>
              <a:rPr lang="zh-CN" altLang="zh-CN" sz="2400" dirty="0">
                <a:solidFill>
                  <a:srgbClr val="FF0000"/>
                </a:solidFill>
              </a:rPr>
              <a:t>滋病窗口期是指从艾滋病病毒进入人体到血液中能用检测方法查出艾滋病病毒抗体之间的这段时间。在窗口期虽然查不到艾滋病抗体，但体内已有艾滋病病毒，因此处于窗口期的感染者同样具有传染性，一般根据感染者的情况，医生会建议</a:t>
            </a:r>
            <a:r>
              <a:rPr lang="en-US" altLang="zh-CN" sz="2400" dirty="0">
                <a:solidFill>
                  <a:srgbClr val="FF0000"/>
                </a:solidFill>
              </a:rPr>
              <a:t>1-3</a:t>
            </a:r>
            <a:r>
              <a:rPr lang="zh-CN" altLang="zh-CN" sz="2400" dirty="0">
                <a:solidFill>
                  <a:srgbClr val="FF0000"/>
                </a:solidFill>
              </a:rPr>
              <a:t>个月后进行再次检测。因此，</a:t>
            </a:r>
            <a:r>
              <a:rPr lang="zh-CN" altLang="zh-CN" sz="2400" b="1" dirty="0">
                <a:solidFill>
                  <a:srgbClr val="FF0000"/>
                </a:solidFill>
              </a:rPr>
              <a:t>无论是何种</a:t>
            </a:r>
            <a:r>
              <a:rPr lang="en-US" altLang="zh-CN" sz="2400" b="1" dirty="0">
                <a:solidFill>
                  <a:srgbClr val="FF0000"/>
                </a:solidFill>
              </a:rPr>
              <a:t>HIV</a:t>
            </a:r>
            <a:r>
              <a:rPr lang="zh-CN" altLang="zh-CN" sz="2400" b="1" dirty="0">
                <a:solidFill>
                  <a:srgbClr val="FF0000"/>
                </a:solidFill>
              </a:rPr>
              <a:t>感染状况，使用安全套和定期检测都是必要的。</a:t>
            </a:r>
            <a:endParaRPr lang="zh-CN" altLang="en-US" sz="2400" b="1" dirty="0">
              <a:solidFill>
                <a:srgbClr val="FF0000"/>
              </a:solidFill>
            </a:endParaRPr>
          </a:p>
        </p:txBody>
      </p:sp>
      <p:pic>
        <p:nvPicPr>
          <p:cNvPr id="3" name="Picture 4"/>
          <p:cNvPicPr>
            <a:picLocks noChangeAspect="1"/>
          </p:cNvPicPr>
          <p:nvPr/>
        </p:nvPicPr>
        <p:blipFill>
          <a:blip r:embed="rId1" cstate="screen"/>
          <a:stretch>
            <a:fillRect/>
          </a:stretch>
        </p:blipFill>
        <p:spPr>
          <a:xfrm>
            <a:off x="7030578" y="314263"/>
            <a:ext cx="1185483" cy="1252331"/>
          </a:xfrm>
          <a:prstGeom prst="rect">
            <a:avLst/>
          </a:prstGeom>
        </p:spPr>
      </p:pic>
      <p:sp>
        <p:nvSpPr>
          <p:cNvPr id="4" name="矩形 3"/>
          <p:cNvSpPr/>
          <p:nvPr/>
        </p:nvSpPr>
        <p:spPr>
          <a:xfrm>
            <a:off x="967563" y="608020"/>
            <a:ext cx="1788915" cy="707886"/>
          </a:xfrm>
          <a:prstGeom prst="rect">
            <a:avLst/>
          </a:prstGeom>
        </p:spPr>
        <p:txBody>
          <a:bodyPr wrap="square">
            <a:spAutoFit/>
          </a:bodyPr>
          <a:lstStyle/>
          <a:p>
            <a:r>
              <a:rPr lang="zh-CN" altLang="zh-CN" sz="4000" dirty="0">
                <a:solidFill>
                  <a:srgbClr val="FF0000"/>
                </a:solidFill>
              </a:rPr>
              <a:t>窗口期</a:t>
            </a:r>
            <a:endParaRPr lang="zh-CN" altLang="en-US" sz="4000" dirty="0">
              <a:solidFill>
                <a:srgbClr val="FF0000"/>
              </a:solidFill>
            </a:endParaRPr>
          </a:p>
        </p:txBody>
      </p:sp>
      <p:pic>
        <p:nvPicPr>
          <p:cNvPr id="5" name="Picture 4"/>
          <p:cNvPicPr>
            <a:picLocks noChangeAspect="1"/>
          </p:cNvPicPr>
          <p:nvPr/>
        </p:nvPicPr>
        <p:blipFill>
          <a:blip r:embed="rId1" cstate="screen"/>
          <a:stretch>
            <a:fillRect/>
          </a:stretch>
        </p:blipFill>
        <p:spPr>
          <a:xfrm>
            <a:off x="7623320" y="1736964"/>
            <a:ext cx="1185483" cy="1252331"/>
          </a:xfrm>
          <a:prstGeom prst="rect">
            <a:avLst/>
          </a:prstGeom>
        </p:spPr>
      </p:pic>
      <p:pic>
        <p:nvPicPr>
          <p:cNvPr id="6"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7" name="Picture 40"/>
          <p:cNvPicPr>
            <a:picLocks noChangeAspect="1"/>
          </p:cNvPicPr>
          <p:nvPr/>
        </p:nvPicPr>
        <p:blipFill>
          <a:blip r:embed="rId3" cstate="screen"/>
          <a:stretch>
            <a:fillRect/>
          </a:stretch>
        </p:blipFill>
        <p:spPr>
          <a:xfrm>
            <a:off x="3469593" y="314263"/>
            <a:ext cx="548017" cy="58751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4641" y="923650"/>
            <a:ext cx="6326372" cy="1384995"/>
          </a:xfrm>
          <a:prstGeom prst="rect">
            <a:avLst/>
          </a:prstGeom>
        </p:spPr>
        <p:txBody>
          <a:bodyPr wrap="square">
            <a:spAutoFit/>
          </a:bodyPr>
          <a:lstStyle/>
          <a:p>
            <a:pPr lvl="0"/>
            <a:r>
              <a:rPr lang="en-US" altLang="zh-CN" sz="2800" dirty="0" smtClean="0">
                <a:solidFill>
                  <a:srgbClr val="FF0000"/>
                </a:solidFill>
              </a:rPr>
              <a:t>        </a:t>
            </a:r>
            <a:r>
              <a:rPr lang="zh-CN" altLang="zh-CN" sz="2800" dirty="0" smtClean="0">
                <a:solidFill>
                  <a:srgbClr val="FF0000"/>
                </a:solidFill>
              </a:rPr>
              <a:t>感</a:t>
            </a:r>
            <a:r>
              <a:rPr lang="zh-CN" altLang="zh-CN" sz="2800" dirty="0">
                <a:solidFill>
                  <a:srgbClr val="FF0000"/>
                </a:solidFill>
              </a:rPr>
              <a:t>染艾滋病病毒后及早接受抗病毒治疗，可提高患者的生活质量，延长感染者寿命，同时减少艾滋病病毒传播。</a:t>
            </a:r>
            <a:endParaRPr lang="zh-CN" altLang="zh-CN" sz="2800" dirty="0">
              <a:solidFill>
                <a:srgbClr val="FF0000"/>
              </a:solidFill>
            </a:endParaRPr>
          </a:p>
        </p:txBody>
      </p:sp>
      <p:pic>
        <p:nvPicPr>
          <p:cNvPr id="3" name="Picture 2" descr="https://i02piccdn.sogoucdn.com/bf646fcb0ab5776d"/>
          <p:cNvPicPr>
            <a:picLocks noChangeAspect="1" noChangeArrowheads="1"/>
          </p:cNvPicPr>
          <p:nvPr/>
        </p:nvPicPr>
        <p:blipFill>
          <a:blip r:embed="rId1" cstate="print"/>
          <a:srcRect/>
          <a:stretch>
            <a:fillRect/>
          </a:stretch>
        </p:blipFill>
        <p:spPr bwMode="auto">
          <a:xfrm>
            <a:off x="6460681" y="2152650"/>
            <a:ext cx="1971675" cy="2990850"/>
          </a:xfrm>
          <a:prstGeom prst="rect">
            <a:avLst/>
          </a:prstGeom>
          <a:ln>
            <a:noFill/>
          </a:ln>
          <a:effectLst>
            <a:softEdge rad="112500"/>
          </a:effectLst>
        </p:spPr>
      </p:pic>
      <p:pic>
        <p:nvPicPr>
          <p:cNvPr id="4"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5" name="Picture 41"/>
          <p:cNvPicPr>
            <a:picLocks noChangeAspect="1"/>
          </p:cNvPicPr>
          <p:nvPr/>
        </p:nvPicPr>
        <p:blipFill>
          <a:blip r:embed="rId3" cstate="screen"/>
          <a:stretch>
            <a:fillRect/>
          </a:stretch>
        </p:blipFill>
        <p:spPr>
          <a:xfrm>
            <a:off x="4595613" y="4162011"/>
            <a:ext cx="548017" cy="587513"/>
          </a:xfrm>
          <a:prstGeom prst="rect">
            <a:avLst/>
          </a:prstGeom>
        </p:spPr>
      </p:pic>
      <p:pic>
        <p:nvPicPr>
          <p:cNvPr id="6" name="Picture 4"/>
          <p:cNvPicPr>
            <a:picLocks noChangeAspect="1"/>
          </p:cNvPicPr>
          <p:nvPr/>
        </p:nvPicPr>
        <p:blipFill>
          <a:blip r:embed="rId4" cstate="screen"/>
          <a:stretch>
            <a:fillRect/>
          </a:stretch>
        </p:blipFill>
        <p:spPr>
          <a:xfrm>
            <a:off x="0" y="522375"/>
            <a:ext cx="1185483" cy="1252331"/>
          </a:xfrm>
          <a:prstGeom prst="rect">
            <a:avLst/>
          </a:prstGeom>
        </p:spPr>
      </p:pic>
      <p:pic>
        <p:nvPicPr>
          <p:cNvPr id="7" name="Picture 40"/>
          <p:cNvPicPr>
            <a:picLocks noChangeAspect="1"/>
          </p:cNvPicPr>
          <p:nvPr/>
        </p:nvPicPr>
        <p:blipFill>
          <a:blip r:embed="rId3" cstate="screen"/>
          <a:stretch>
            <a:fillRect/>
          </a:stretch>
        </p:blipFill>
        <p:spPr>
          <a:xfrm>
            <a:off x="912903" y="2727853"/>
            <a:ext cx="548017" cy="58751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sp>
        <p:nvSpPr>
          <p:cNvPr id="29" name="TextBox 28"/>
          <p:cNvSpPr txBox="1"/>
          <p:nvPr/>
        </p:nvSpPr>
        <p:spPr>
          <a:xfrm>
            <a:off x="701748" y="627320"/>
            <a:ext cx="7571303" cy="2369880"/>
          </a:xfrm>
          <a:prstGeom prst="rect">
            <a:avLst/>
          </a:prstGeom>
          <a:noFill/>
        </p:spPr>
        <p:txBody>
          <a:bodyPr wrap="square" rtlCol="0">
            <a:spAutoFit/>
          </a:bodyPr>
          <a:lstStyle/>
          <a:p>
            <a:r>
              <a:rPr lang="zh-CN" altLang="en-US" sz="2000" dirty="0" smtClean="0">
                <a:solidFill>
                  <a:srgbClr val="FF0000"/>
                </a:solidFill>
              </a:rPr>
              <a:t>        学校后勤管理处预防保健科主管学校健康教育与传染病防控工作</a:t>
            </a:r>
            <a:r>
              <a:rPr lang="en-US" altLang="zh-CN" sz="2000" dirty="0" smtClean="0">
                <a:solidFill>
                  <a:srgbClr val="FF0000"/>
                </a:solidFill>
              </a:rPr>
              <a:t>.</a:t>
            </a:r>
            <a:endParaRPr lang="en-US" altLang="zh-CN" sz="2000" dirty="0" smtClean="0">
              <a:solidFill>
                <a:srgbClr val="FF0000"/>
              </a:solidFill>
            </a:endParaRPr>
          </a:p>
          <a:p>
            <a:r>
              <a:rPr lang="zh-CN" altLang="en-US" sz="2400" b="1" dirty="0" smtClean="0">
                <a:solidFill>
                  <a:srgbClr val="FF0000"/>
                </a:solidFill>
              </a:rPr>
              <a:t>       </a:t>
            </a:r>
            <a:r>
              <a:rPr lang="zh-CN" altLang="en-US" sz="2000" b="1" dirty="0" smtClean="0">
                <a:solidFill>
                  <a:srgbClr val="FF0000"/>
                </a:solidFill>
              </a:rPr>
              <a:t>学校艾滋病自愿咨询及</a:t>
            </a:r>
            <a:r>
              <a:rPr lang="en-US" altLang="zh-CN" sz="2000" b="1" dirty="0" smtClean="0">
                <a:solidFill>
                  <a:srgbClr val="FF0000"/>
                </a:solidFill>
              </a:rPr>
              <a:t>HIV</a:t>
            </a:r>
            <a:r>
              <a:rPr lang="zh-CN" altLang="en-US" sz="2000" b="1" dirty="0" smtClean="0">
                <a:solidFill>
                  <a:srgbClr val="FF0000"/>
                </a:solidFill>
              </a:rPr>
              <a:t>抗体免费检测 </a:t>
            </a:r>
            <a:r>
              <a:rPr lang="en-US" altLang="zh-CN" sz="2000" b="1" dirty="0" smtClean="0">
                <a:solidFill>
                  <a:srgbClr val="FF0000"/>
                </a:solidFill>
              </a:rPr>
              <a:t>(VCT</a:t>
            </a:r>
            <a:r>
              <a:rPr lang="zh-CN" altLang="en-US" sz="2000" b="1" dirty="0" smtClean="0">
                <a:solidFill>
                  <a:srgbClr val="FF0000"/>
                </a:solidFill>
              </a:rPr>
              <a:t>室</a:t>
            </a:r>
            <a:r>
              <a:rPr lang="en-US" altLang="zh-CN" sz="2000" b="1" dirty="0" smtClean="0">
                <a:solidFill>
                  <a:srgbClr val="FF0000"/>
                </a:solidFill>
              </a:rPr>
              <a:t>)</a:t>
            </a:r>
            <a:endParaRPr lang="en-US" altLang="zh-CN" sz="2000" b="1" dirty="0" smtClean="0">
              <a:solidFill>
                <a:srgbClr val="FF0000"/>
              </a:solidFill>
            </a:endParaRPr>
          </a:p>
          <a:p>
            <a:r>
              <a:rPr lang="en-US" altLang="zh-CN" sz="2000" b="1" dirty="0">
                <a:solidFill>
                  <a:srgbClr val="FF0000"/>
                </a:solidFill>
              </a:rPr>
              <a:t> </a:t>
            </a:r>
            <a:r>
              <a:rPr lang="en-US" altLang="zh-CN" sz="2000" b="1" dirty="0" smtClean="0">
                <a:solidFill>
                  <a:srgbClr val="FF0000"/>
                </a:solidFill>
              </a:rPr>
              <a:t>        </a:t>
            </a:r>
            <a:r>
              <a:rPr lang="zh-CN" altLang="en-US" sz="2000" dirty="0" smtClean="0">
                <a:solidFill>
                  <a:srgbClr val="FF0000"/>
                </a:solidFill>
              </a:rPr>
              <a:t>地点：桃李</a:t>
            </a:r>
            <a:r>
              <a:rPr lang="en-US" altLang="zh-CN" sz="2000" dirty="0" smtClean="0">
                <a:solidFill>
                  <a:srgbClr val="FF0000"/>
                </a:solidFill>
              </a:rPr>
              <a:t>8</a:t>
            </a:r>
            <a:r>
              <a:rPr lang="zh-CN" altLang="en-US" sz="2000" dirty="0" smtClean="0">
                <a:solidFill>
                  <a:srgbClr val="FF0000"/>
                </a:solidFill>
              </a:rPr>
              <a:t>号楼</a:t>
            </a:r>
            <a:r>
              <a:rPr lang="en-US" altLang="zh-CN" sz="2000" dirty="0" smtClean="0">
                <a:solidFill>
                  <a:srgbClr val="FF0000"/>
                </a:solidFill>
              </a:rPr>
              <a:t>103</a:t>
            </a:r>
            <a:r>
              <a:rPr lang="zh-CN" altLang="en-US" sz="2000" dirty="0" smtClean="0">
                <a:solidFill>
                  <a:srgbClr val="FF0000"/>
                </a:solidFill>
              </a:rPr>
              <a:t>室。每周三下午专</a:t>
            </a:r>
            <a:r>
              <a:rPr lang="zh-CN" altLang="en-US" sz="2000" dirty="0">
                <a:solidFill>
                  <a:srgbClr val="FF0000"/>
                </a:solidFill>
              </a:rPr>
              <a:t>家</a:t>
            </a:r>
            <a:r>
              <a:rPr lang="zh-CN" altLang="en-US" sz="2000" dirty="0" smtClean="0">
                <a:solidFill>
                  <a:srgbClr val="FF0000"/>
                </a:solidFill>
              </a:rPr>
              <a:t>门诊。为师生提供艾滋病咨询及抗体快检服务，目前</a:t>
            </a:r>
            <a:r>
              <a:rPr lang="zh-CN" altLang="en-US" sz="2000" dirty="0">
                <a:solidFill>
                  <a:srgbClr val="FF0000"/>
                </a:solidFill>
              </a:rPr>
              <a:t>有血</a:t>
            </a:r>
            <a:r>
              <a:rPr lang="zh-CN" altLang="en-US" sz="2000" dirty="0" smtClean="0">
                <a:solidFill>
                  <a:srgbClr val="FF0000"/>
                </a:solidFill>
              </a:rPr>
              <a:t>液、唾液、尿液三种检测试剂盒，</a:t>
            </a:r>
            <a:r>
              <a:rPr lang="en-US" altLang="zh-CN" sz="2000" dirty="0" smtClean="0">
                <a:solidFill>
                  <a:srgbClr val="FF0000"/>
                </a:solidFill>
              </a:rPr>
              <a:t>30</a:t>
            </a:r>
            <a:r>
              <a:rPr lang="zh-CN" altLang="en-US" sz="2000" dirty="0" smtClean="0">
                <a:solidFill>
                  <a:srgbClr val="FF0000"/>
                </a:solidFill>
              </a:rPr>
              <a:t>分钟出检测结果</a:t>
            </a:r>
            <a:r>
              <a:rPr lang="zh-CN" altLang="en-US" sz="2000" dirty="0">
                <a:solidFill>
                  <a:srgbClr val="FF0000"/>
                </a:solidFill>
              </a:rPr>
              <a:t>。</a:t>
            </a:r>
            <a:endParaRPr lang="en-US" altLang="zh-CN" sz="2000" dirty="0" smtClean="0">
              <a:solidFill>
                <a:srgbClr val="FF0000"/>
              </a:solidFill>
            </a:endParaRPr>
          </a:p>
          <a:p>
            <a:r>
              <a:rPr lang="zh-CN" altLang="en-US" sz="2000" dirty="0">
                <a:solidFill>
                  <a:srgbClr val="FF0000"/>
                </a:solidFill>
              </a:rPr>
              <a:t> </a:t>
            </a:r>
            <a:r>
              <a:rPr lang="zh-CN" altLang="en-US" sz="2000" dirty="0" smtClean="0">
                <a:solidFill>
                  <a:srgbClr val="FF0000"/>
                </a:solidFill>
              </a:rPr>
              <a:t>                 该项服务是</a:t>
            </a:r>
            <a:r>
              <a:rPr lang="zh-CN" altLang="en-US" sz="2400" b="1" dirty="0" smtClean="0">
                <a:solidFill>
                  <a:srgbClr val="FF0000"/>
                </a:solidFill>
              </a:rPr>
              <a:t>保密和免费的。</a:t>
            </a:r>
            <a:endParaRPr lang="zh-CN" altLang="en-US" sz="2400" b="1" dirty="0" smtClean="0">
              <a:solidFill>
                <a:srgbClr val="FF0000"/>
              </a:solidFill>
            </a:endParaRPr>
          </a:p>
        </p:txBody>
      </p:sp>
      <p:pic>
        <p:nvPicPr>
          <p:cNvPr id="8" name="Picture 76"/>
          <p:cNvPicPr>
            <a:picLocks noChangeAspect="1"/>
          </p:cNvPicPr>
          <p:nvPr/>
        </p:nvPicPr>
        <p:blipFill>
          <a:blip r:embed="rId3" cstate="screen"/>
          <a:stretch>
            <a:fillRect/>
          </a:stretch>
        </p:blipFill>
        <p:spPr>
          <a:xfrm>
            <a:off x="1954873" y="4569485"/>
            <a:ext cx="742261" cy="574015"/>
          </a:xfrm>
          <a:prstGeom prst="rect">
            <a:avLst/>
          </a:prstGeom>
        </p:spPr>
      </p:pic>
      <p:pic>
        <p:nvPicPr>
          <p:cNvPr id="9" name="Picture 4"/>
          <p:cNvPicPr>
            <a:picLocks noChangeAspect="1"/>
          </p:cNvPicPr>
          <p:nvPr/>
        </p:nvPicPr>
        <p:blipFill>
          <a:blip r:embed="rId4" cstate="screen"/>
          <a:stretch>
            <a:fillRect/>
          </a:stretch>
        </p:blipFill>
        <p:spPr>
          <a:xfrm>
            <a:off x="701749" y="2987572"/>
            <a:ext cx="1185483" cy="1252331"/>
          </a:xfrm>
          <a:prstGeom prst="rect">
            <a:avLst/>
          </a:prstGeom>
        </p:spPr>
      </p:pic>
      <p:pic>
        <p:nvPicPr>
          <p:cNvPr id="10" name="Picture 41"/>
          <p:cNvPicPr>
            <a:picLocks noChangeAspect="1"/>
          </p:cNvPicPr>
          <p:nvPr/>
        </p:nvPicPr>
        <p:blipFill>
          <a:blip r:embed="rId5" cstate="screen"/>
          <a:stretch>
            <a:fillRect/>
          </a:stretch>
        </p:blipFill>
        <p:spPr>
          <a:xfrm>
            <a:off x="1958738" y="3319982"/>
            <a:ext cx="548017" cy="587513"/>
          </a:xfrm>
          <a:prstGeom prst="rect">
            <a:avLst/>
          </a:prstGeom>
        </p:spPr>
      </p:pic>
      <p:pic>
        <p:nvPicPr>
          <p:cNvPr id="11" name="Picture 4"/>
          <p:cNvPicPr>
            <a:picLocks noChangeAspect="1"/>
          </p:cNvPicPr>
          <p:nvPr/>
        </p:nvPicPr>
        <p:blipFill>
          <a:blip r:embed="rId4" cstate="screen"/>
          <a:stretch>
            <a:fillRect/>
          </a:stretch>
        </p:blipFill>
        <p:spPr>
          <a:xfrm>
            <a:off x="5713287" y="3070967"/>
            <a:ext cx="1185483" cy="1252331"/>
          </a:xfrm>
          <a:prstGeom prst="rect">
            <a:avLst/>
          </a:prstGeom>
        </p:spPr>
      </p:pic>
      <p:pic>
        <p:nvPicPr>
          <p:cNvPr id="12" name="Picture 41"/>
          <p:cNvPicPr>
            <a:picLocks noChangeAspect="1"/>
          </p:cNvPicPr>
          <p:nvPr/>
        </p:nvPicPr>
        <p:blipFill>
          <a:blip r:embed="rId5" cstate="screen"/>
          <a:stretch>
            <a:fillRect/>
          </a:stretch>
        </p:blipFill>
        <p:spPr>
          <a:xfrm>
            <a:off x="2557389" y="3697133"/>
            <a:ext cx="548017" cy="587513"/>
          </a:xfrm>
          <a:prstGeom prst="rect">
            <a:avLst/>
          </a:prstGeom>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8637" y="2323184"/>
            <a:ext cx="2484415" cy="28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244559" y="0"/>
            <a:ext cx="4424363" cy="5143500"/>
          </a:xfrm>
          <a:prstGeom prst="rect">
            <a:avLst/>
          </a:prstGeom>
        </p:spPr>
      </p:pic>
      <p:sp>
        <p:nvSpPr>
          <p:cNvPr id="6" name="TextBox 5"/>
          <p:cNvSpPr txBox="1"/>
          <p:nvPr/>
        </p:nvSpPr>
        <p:spPr>
          <a:xfrm rot="10800000" flipV="1">
            <a:off x="2785728" y="1570877"/>
            <a:ext cx="5901071" cy="953135"/>
          </a:xfrm>
          <a:prstGeom prst="rect">
            <a:avLst/>
          </a:prstGeom>
          <a:noFill/>
        </p:spPr>
        <p:txBody>
          <a:bodyPr wrap="square" rtlCol="0">
            <a:spAutoFit/>
          </a:bodyPr>
          <a:lstStyle/>
          <a:p>
            <a:r>
              <a:rPr lang="zh-CN" altLang="en-US" sz="2800" dirty="0" smtClean="0">
                <a:solidFill>
                  <a:srgbClr val="FF0000"/>
                </a:solidFill>
              </a:rPr>
              <a:t>金华职业技术学院预防保健科</a:t>
            </a:r>
            <a:endParaRPr lang="en-US" altLang="zh-CN" sz="2800" dirty="0" smtClean="0">
              <a:solidFill>
                <a:srgbClr val="FF0000"/>
              </a:solidFill>
            </a:endParaRPr>
          </a:p>
          <a:p>
            <a:r>
              <a:rPr lang="zh-CN" altLang="en-US" sz="2800" dirty="0" smtClean="0">
                <a:solidFill>
                  <a:srgbClr val="FF0000"/>
                </a:solidFill>
              </a:rPr>
              <a:t>桃李</a:t>
            </a:r>
            <a:r>
              <a:rPr lang="en-US" altLang="zh-CN" sz="2800" dirty="0" smtClean="0">
                <a:solidFill>
                  <a:srgbClr val="FF0000"/>
                </a:solidFill>
              </a:rPr>
              <a:t>4</a:t>
            </a:r>
            <a:r>
              <a:rPr lang="zh-CN" altLang="en-US" sz="2800" dirty="0" smtClean="0">
                <a:solidFill>
                  <a:srgbClr val="FF0000"/>
                </a:solidFill>
              </a:rPr>
              <a:t>号</a:t>
            </a:r>
            <a:r>
              <a:rPr lang="en-US" altLang="zh-CN" sz="2800" dirty="0" smtClean="0">
                <a:solidFill>
                  <a:srgbClr val="FF0000"/>
                </a:solidFill>
              </a:rPr>
              <a:t>208</a:t>
            </a:r>
            <a:r>
              <a:rPr lang="zh-CN" altLang="en-US" sz="2800" dirty="0" smtClean="0">
                <a:solidFill>
                  <a:srgbClr val="FF0000"/>
                </a:solidFill>
              </a:rPr>
              <a:t>室      </a:t>
            </a:r>
            <a:r>
              <a:rPr lang="en-US" altLang="zh-CN" sz="2800" dirty="0" smtClean="0">
                <a:solidFill>
                  <a:srgbClr val="FF0000"/>
                </a:solidFill>
              </a:rPr>
              <a:t>82265203</a:t>
            </a:r>
            <a:endParaRPr lang="zh-CN" altLang="en-US" sz="2800" dirty="0">
              <a:solidFill>
                <a:srgbClr val="FF0000"/>
              </a:solidFill>
            </a:endParaRPr>
          </a:p>
        </p:txBody>
      </p:sp>
      <p:sp>
        <p:nvSpPr>
          <p:cNvPr id="3" name="矩形 2"/>
          <p:cNvSpPr/>
          <p:nvPr/>
        </p:nvSpPr>
        <p:spPr>
          <a:xfrm>
            <a:off x="2785728" y="3391786"/>
            <a:ext cx="6049928" cy="1692771"/>
          </a:xfrm>
          <a:prstGeom prst="rect">
            <a:avLst/>
          </a:prstGeom>
        </p:spPr>
        <p:txBody>
          <a:bodyPr wrap="square">
            <a:spAutoFit/>
          </a:bodyPr>
          <a:lstStyle/>
          <a:p>
            <a:r>
              <a:rPr lang="zh-CN" altLang="en-US" sz="2400" b="1" dirty="0">
                <a:solidFill>
                  <a:srgbClr val="FF0000"/>
                </a:solidFill>
              </a:rPr>
              <a:t>学校艾滋病自愿咨询及</a:t>
            </a:r>
            <a:r>
              <a:rPr lang="en-US" altLang="zh-CN" sz="2400" b="1" dirty="0">
                <a:solidFill>
                  <a:srgbClr val="FF0000"/>
                </a:solidFill>
              </a:rPr>
              <a:t>HIV</a:t>
            </a:r>
            <a:r>
              <a:rPr lang="zh-CN" altLang="en-US" sz="2400" b="1" dirty="0">
                <a:solidFill>
                  <a:srgbClr val="FF0000"/>
                </a:solidFill>
              </a:rPr>
              <a:t>抗体免费检测 </a:t>
            </a:r>
            <a:r>
              <a:rPr lang="zh-CN" altLang="en-US" sz="2400" b="1" dirty="0" smtClean="0">
                <a:solidFill>
                  <a:srgbClr val="FF0000"/>
                </a:solidFill>
              </a:rPr>
              <a:t>                                                                        </a:t>
            </a:r>
            <a:r>
              <a:rPr lang="en-US" altLang="zh-CN" sz="2400" b="1" dirty="0" smtClean="0">
                <a:solidFill>
                  <a:srgbClr val="FF0000"/>
                </a:solidFill>
              </a:rPr>
              <a:t>(</a:t>
            </a:r>
            <a:r>
              <a:rPr lang="en-US" altLang="zh-CN" sz="2800" b="1" dirty="0">
                <a:solidFill>
                  <a:srgbClr val="FF0000"/>
                </a:solidFill>
              </a:rPr>
              <a:t>VCT</a:t>
            </a:r>
            <a:r>
              <a:rPr lang="zh-CN" altLang="en-US" sz="2800" b="1" dirty="0">
                <a:solidFill>
                  <a:srgbClr val="FF0000"/>
                </a:solidFill>
              </a:rPr>
              <a:t>室</a:t>
            </a:r>
            <a:r>
              <a:rPr lang="en-US" altLang="zh-CN" sz="2400" b="1" dirty="0" smtClean="0">
                <a:solidFill>
                  <a:srgbClr val="FF0000"/>
                </a:solidFill>
              </a:rPr>
              <a:t>)</a:t>
            </a:r>
            <a:endParaRPr lang="en-US" altLang="zh-CN" sz="2400" b="1" dirty="0" smtClean="0">
              <a:solidFill>
                <a:srgbClr val="FF0000"/>
              </a:solidFill>
            </a:endParaRPr>
          </a:p>
          <a:p>
            <a:r>
              <a:rPr lang="en-US" altLang="zh-CN" sz="2400" b="1" dirty="0">
                <a:solidFill>
                  <a:srgbClr val="FF0000"/>
                </a:solidFill>
              </a:rPr>
              <a:t> </a:t>
            </a:r>
            <a:r>
              <a:rPr lang="en-US" altLang="zh-CN" sz="2400" b="1" dirty="0" smtClean="0">
                <a:solidFill>
                  <a:srgbClr val="FF0000"/>
                </a:solidFill>
              </a:rPr>
              <a:t>    </a:t>
            </a:r>
            <a:r>
              <a:rPr lang="zh-CN" altLang="en-US" sz="2800" dirty="0" smtClean="0">
                <a:solidFill>
                  <a:srgbClr val="FF0000"/>
                </a:solidFill>
              </a:rPr>
              <a:t>桃李</a:t>
            </a:r>
            <a:r>
              <a:rPr lang="en-US" altLang="zh-CN" sz="2800" dirty="0" smtClean="0">
                <a:solidFill>
                  <a:srgbClr val="FF0000"/>
                </a:solidFill>
              </a:rPr>
              <a:t>8</a:t>
            </a:r>
            <a:r>
              <a:rPr lang="zh-CN" altLang="en-US" sz="2800" dirty="0" smtClean="0">
                <a:solidFill>
                  <a:srgbClr val="FF0000"/>
                </a:solidFill>
              </a:rPr>
              <a:t>号</a:t>
            </a:r>
            <a:r>
              <a:rPr lang="en-US" altLang="zh-CN" sz="2800" dirty="0" smtClean="0">
                <a:solidFill>
                  <a:srgbClr val="FF0000"/>
                </a:solidFill>
              </a:rPr>
              <a:t>103</a:t>
            </a:r>
            <a:r>
              <a:rPr lang="zh-CN" altLang="en-US" sz="2800" dirty="0" smtClean="0">
                <a:solidFill>
                  <a:srgbClr val="FF0000"/>
                </a:solidFill>
              </a:rPr>
              <a:t>室 （周三下午）</a:t>
            </a:r>
            <a:endParaRPr lang="en-US" altLang="zh-CN" sz="2400" b="1" dirty="0" smtClean="0">
              <a:solidFill>
                <a:srgbClr val="FF0000"/>
              </a:solidFill>
            </a:endParaRPr>
          </a:p>
          <a:p>
            <a:r>
              <a:rPr lang="en-US" altLang="zh-CN" sz="2400" b="1" dirty="0">
                <a:solidFill>
                  <a:srgbClr val="FF0000"/>
                </a:solidFill>
              </a:rPr>
              <a:t> </a:t>
            </a:r>
            <a:r>
              <a:rPr lang="en-US" altLang="zh-CN" sz="2400" b="1" dirty="0" smtClean="0">
                <a:solidFill>
                  <a:srgbClr val="FF0000"/>
                </a:solidFill>
              </a:rPr>
              <a:t>                       </a:t>
            </a:r>
            <a:endParaRPr lang="en-US" altLang="zh-CN"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6" name="Picture 5"/>
          <p:cNvPicPr>
            <a:picLocks noChangeAspect="1"/>
          </p:cNvPicPr>
          <p:nvPr/>
        </p:nvPicPr>
        <p:blipFill>
          <a:blip r:embed="rId3" cstate="screen"/>
          <a:stretch>
            <a:fillRect/>
          </a:stretch>
        </p:blipFill>
        <p:spPr>
          <a:xfrm>
            <a:off x="494" y="968835"/>
            <a:ext cx="1605636" cy="1721356"/>
          </a:xfrm>
          <a:prstGeom prst="rect">
            <a:avLst/>
          </a:prstGeom>
        </p:spPr>
      </p:pic>
      <p:pic>
        <p:nvPicPr>
          <p:cNvPr id="55" name="Picture 54"/>
          <p:cNvPicPr>
            <a:picLocks noChangeAspect="1"/>
          </p:cNvPicPr>
          <p:nvPr/>
        </p:nvPicPr>
        <p:blipFill>
          <a:blip r:embed="rId4" cstate="screen"/>
          <a:stretch>
            <a:fillRect/>
          </a:stretch>
        </p:blipFill>
        <p:spPr>
          <a:xfrm>
            <a:off x="732927" y="623740"/>
            <a:ext cx="1012798" cy="1085792"/>
          </a:xfrm>
          <a:prstGeom prst="rect">
            <a:avLst/>
          </a:prstGeom>
        </p:spPr>
      </p:pic>
      <p:pic>
        <p:nvPicPr>
          <p:cNvPr id="57" name="Picture 56"/>
          <p:cNvPicPr>
            <a:picLocks noChangeAspect="1"/>
          </p:cNvPicPr>
          <p:nvPr/>
        </p:nvPicPr>
        <p:blipFill>
          <a:blip r:embed="rId5" cstate="screen"/>
          <a:stretch>
            <a:fillRect/>
          </a:stretch>
        </p:blipFill>
        <p:spPr>
          <a:xfrm>
            <a:off x="1166688" y="2317691"/>
            <a:ext cx="648860" cy="695624"/>
          </a:xfrm>
          <a:prstGeom prst="rect">
            <a:avLst/>
          </a:prstGeom>
        </p:spPr>
      </p:pic>
      <p:pic>
        <p:nvPicPr>
          <p:cNvPr id="58" name="Picture 57"/>
          <p:cNvPicPr>
            <a:picLocks noChangeAspect="1"/>
          </p:cNvPicPr>
          <p:nvPr/>
        </p:nvPicPr>
        <p:blipFill>
          <a:blip r:embed="rId6" cstate="screen"/>
          <a:stretch>
            <a:fillRect/>
          </a:stretch>
        </p:blipFill>
        <p:spPr>
          <a:xfrm>
            <a:off x="404687" y="2347657"/>
            <a:ext cx="330808" cy="354650"/>
          </a:xfrm>
          <a:prstGeom prst="rect">
            <a:avLst/>
          </a:prstGeom>
        </p:spPr>
      </p:pic>
      <p:pic>
        <p:nvPicPr>
          <p:cNvPr id="3" name="Picture 2"/>
          <p:cNvPicPr>
            <a:picLocks noChangeAspect="1"/>
          </p:cNvPicPr>
          <p:nvPr/>
        </p:nvPicPr>
        <p:blipFill>
          <a:blip r:embed="rId7" cstate="screen"/>
          <a:stretch>
            <a:fillRect/>
          </a:stretch>
        </p:blipFill>
        <p:spPr>
          <a:xfrm>
            <a:off x="770772" y="1371601"/>
            <a:ext cx="340264" cy="505238"/>
          </a:xfrm>
          <a:prstGeom prst="rect">
            <a:avLst/>
          </a:prstGeom>
        </p:spPr>
      </p:pic>
      <p:sp>
        <p:nvSpPr>
          <p:cNvPr id="23" name="TextBox 22"/>
          <p:cNvSpPr txBox="1"/>
          <p:nvPr/>
        </p:nvSpPr>
        <p:spPr>
          <a:xfrm>
            <a:off x="1928563" y="1295208"/>
            <a:ext cx="7215437" cy="1692771"/>
          </a:xfrm>
          <a:prstGeom prst="rect">
            <a:avLst/>
          </a:prstGeom>
          <a:noFill/>
        </p:spPr>
        <p:txBody>
          <a:bodyPr wrap="square" rtlCol="0">
            <a:spAutoFit/>
          </a:bodyPr>
          <a:lstStyle/>
          <a:p>
            <a:r>
              <a:rPr lang="zh-CN" altLang="en-US" sz="2000" dirty="0" smtClean="0">
                <a:solidFill>
                  <a:srgbClr val="FF0000"/>
                </a:solidFill>
              </a:rPr>
              <a:t>    </a:t>
            </a:r>
            <a:r>
              <a:rPr lang="zh-CN" altLang="en-US" sz="2400" b="1" dirty="0" smtClean="0">
                <a:solidFill>
                  <a:srgbClr val="FF0000"/>
                </a:solidFill>
              </a:rPr>
              <a:t> 艾滋病</a:t>
            </a:r>
            <a:r>
              <a:rPr lang="zh-CN" altLang="en-US" sz="2000" dirty="0" smtClean="0">
                <a:solidFill>
                  <a:srgbClr val="FF0000"/>
                </a:solidFill>
              </a:rPr>
              <a:t>是由艾滋病病毒感染引起的传染病。人体感染艾滋病病毒后，机体免疫力下降，可引起一系列感染、肿瘤及神经系统病变，最终导致死亡。</a:t>
            </a:r>
            <a:endParaRPr lang="en-US" altLang="zh-CN" sz="2000" dirty="0" smtClean="0">
              <a:solidFill>
                <a:srgbClr val="FF0000"/>
              </a:solidFill>
            </a:endParaRPr>
          </a:p>
          <a:p>
            <a:r>
              <a:rPr lang="en-US" altLang="zh-CN" sz="2000" dirty="0">
                <a:solidFill>
                  <a:srgbClr val="FF0000"/>
                </a:solidFill>
              </a:rPr>
              <a:t> </a:t>
            </a:r>
            <a:r>
              <a:rPr lang="en-US" altLang="zh-CN" sz="2000" dirty="0" smtClean="0">
                <a:solidFill>
                  <a:srgbClr val="FF0000"/>
                </a:solidFill>
              </a:rPr>
              <a:t>  </a:t>
            </a:r>
            <a:endParaRPr lang="en-US" altLang="zh-CN" sz="2000" dirty="0" smtClean="0">
              <a:solidFill>
                <a:srgbClr val="FF0000"/>
              </a:solidFill>
            </a:endParaRPr>
          </a:p>
          <a:p>
            <a:r>
              <a:rPr lang="en-US" altLang="zh-CN" sz="2000" dirty="0">
                <a:solidFill>
                  <a:srgbClr val="FF0000"/>
                </a:solidFill>
              </a:rPr>
              <a:t> </a:t>
            </a:r>
            <a:r>
              <a:rPr lang="en-US" altLang="zh-CN" sz="2000" dirty="0" smtClean="0">
                <a:solidFill>
                  <a:srgbClr val="FF0000"/>
                </a:solidFill>
              </a:rPr>
              <a:t>     </a:t>
            </a:r>
            <a:r>
              <a:rPr lang="zh-CN" altLang="en-US" sz="2000" dirty="0" smtClean="0">
                <a:solidFill>
                  <a:srgbClr val="FF0000"/>
                </a:solidFill>
              </a:rPr>
              <a:t>目前没有疫苗可以预防，也没有治愈这种疾病的药物和方法。</a:t>
            </a:r>
            <a:endParaRPr lang="zh-CN" altLang="en-US" sz="20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6" name="Picture 5"/>
          <p:cNvPicPr>
            <a:picLocks noChangeAspect="1"/>
          </p:cNvPicPr>
          <p:nvPr/>
        </p:nvPicPr>
        <p:blipFill>
          <a:blip r:embed="rId3" cstate="screen"/>
          <a:stretch>
            <a:fillRect/>
          </a:stretch>
        </p:blipFill>
        <p:spPr>
          <a:xfrm>
            <a:off x="17692" y="968835"/>
            <a:ext cx="1605636" cy="1721356"/>
          </a:xfrm>
          <a:prstGeom prst="rect">
            <a:avLst/>
          </a:prstGeom>
        </p:spPr>
      </p:pic>
      <p:pic>
        <p:nvPicPr>
          <p:cNvPr id="55" name="Picture 54"/>
          <p:cNvPicPr>
            <a:picLocks noChangeAspect="1"/>
          </p:cNvPicPr>
          <p:nvPr/>
        </p:nvPicPr>
        <p:blipFill>
          <a:blip r:embed="rId4" cstate="screen"/>
          <a:stretch>
            <a:fillRect/>
          </a:stretch>
        </p:blipFill>
        <p:spPr>
          <a:xfrm>
            <a:off x="732927" y="623740"/>
            <a:ext cx="1012798" cy="1085792"/>
          </a:xfrm>
          <a:prstGeom prst="rect">
            <a:avLst/>
          </a:prstGeom>
        </p:spPr>
      </p:pic>
      <p:pic>
        <p:nvPicPr>
          <p:cNvPr id="57" name="Picture 56"/>
          <p:cNvPicPr>
            <a:picLocks noChangeAspect="1"/>
          </p:cNvPicPr>
          <p:nvPr/>
        </p:nvPicPr>
        <p:blipFill>
          <a:blip r:embed="rId5" cstate="screen"/>
          <a:stretch>
            <a:fillRect/>
          </a:stretch>
        </p:blipFill>
        <p:spPr>
          <a:xfrm>
            <a:off x="1166688" y="2317691"/>
            <a:ext cx="648860" cy="695624"/>
          </a:xfrm>
          <a:prstGeom prst="rect">
            <a:avLst/>
          </a:prstGeom>
        </p:spPr>
      </p:pic>
      <p:pic>
        <p:nvPicPr>
          <p:cNvPr id="58" name="Picture 57"/>
          <p:cNvPicPr>
            <a:picLocks noChangeAspect="1"/>
          </p:cNvPicPr>
          <p:nvPr/>
        </p:nvPicPr>
        <p:blipFill>
          <a:blip r:embed="rId6" cstate="screen"/>
          <a:stretch>
            <a:fillRect/>
          </a:stretch>
        </p:blipFill>
        <p:spPr>
          <a:xfrm>
            <a:off x="404687" y="2347657"/>
            <a:ext cx="330808" cy="354650"/>
          </a:xfrm>
          <a:prstGeom prst="rect">
            <a:avLst/>
          </a:prstGeom>
        </p:spPr>
      </p:pic>
      <p:pic>
        <p:nvPicPr>
          <p:cNvPr id="3" name="Picture 2"/>
          <p:cNvPicPr>
            <a:picLocks noChangeAspect="1"/>
          </p:cNvPicPr>
          <p:nvPr/>
        </p:nvPicPr>
        <p:blipFill>
          <a:blip r:embed="rId7" cstate="screen"/>
          <a:stretch>
            <a:fillRect/>
          </a:stretch>
        </p:blipFill>
        <p:spPr>
          <a:xfrm>
            <a:off x="757561" y="1346220"/>
            <a:ext cx="340264" cy="505238"/>
          </a:xfrm>
          <a:prstGeom prst="rect">
            <a:avLst/>
          </a:prstGeom>
        </p:spPr>
      </p:pic>
      <p:sp>
        <p:nvSpPr>
          <p:cNvPr id="23" name="TextBox 22"/>
          <p:cNvSpPr txBox="1"/>
          <p:nvPr/>
        </p:nvSpPr>
        <p:spPr>
          <a:xfrm>
            <a:off x="1676401" y="1370820"/>
            <a:ext cx="7999401" cy="2308324"/>
          </a:xfrm>
          <a:prstGeom prst="rect">
            <a:avLst/>
          </a:prstGeom>
          <a:noFill/>
        </p:spPr>
        <p:txBody>
          <a:bodyPr wrap="square" rtlCol="0">
            <a:spAutoFit/>
          </a:bodyPr>
          <a:lstStyle/>
          <a:p>
            <a:r>
              <a:rPr lang="zh-CN" altLang="en-US" sz="2400" dirty="0" smtClean="0">
                <a:solidFill>
                  <a:srgbClr val="FF0000"/>
                </a:solidFill>
              </a:rPr>
              <a:t>              </a:t>
            </a:r>
            <a:r>
              <a:rPr lang="zh-CN" altLang="en-US" sz="2400" b="1" dirty="0" smtClean="0">
                <a:solidFill>
                  <a:srgbClr val="FF0000"/>
                </a:solidFill>
              </a:rPr>
              <a:t>   艾滋病</a:t>
            </a:r>
            <a:r>
              <a:rPr lang="zh-CN" altLang="en-US" sz="2400" dirty="0" smtClean="0">
                <a:solidFill>
                  <a:srgbClr val="FF0000"/>
                </a:solidFill>
              </a:rPr>
              <a:t>有哪些传播途径？</a:t>
            </a:r>
            <a:endParaRPr lang="en-US" altLang="zh-CN" sz="2400" dirty="0" smtClean="0">
              <a:solidFill>
                <a:srgbClr val="FF0000"/>
              </a:solidFill>
            </a:endParaRPr>
          </a:p>
          <a:p>
            <a:r>
              <a:rPr lang="en-US" altLang="zh-CN" sz="2000" dirty="0" smtClean="0">
                <a:solidFill>
                  <a:srgbClr val="FF0000"/>
                </a:solidFill>
              </a:rPr>
              <a:t>   </a:t>
            </a:r>
            <a:endParaRPr lang="en-US" altLang="zh-CN" sz="2000" dirty="0" smtClean="0">
              <a:solidFill>
                <a:srgbClr val="FF0000"/>
              </a:solidFill>
            </a:endParaRPr>
          </a:p>
          <a:p>
            <a:r>
              <a:rPr lang="en-US" altLang="zh-CN" sz="2000" dirty="0" smtClean="0">
                <a:solidFill>
                  <a:srgbClr val="FF0000"/>
                </a:solidFill>
              </a:rPr>
              <a:t>1.</a:t>
            </a:r>
            <a:r>
              <a:rPr lang="zh-CN" altLang="en-US" sz="2000" dirty="0" smtClean="0">
                <a:solidFill>
                  <a:srgbClr val="FF0000"/>
                </a:solidFill>
              </a:rPr>
              <a:t>性接触传播。（通过无保护措施的同性和异性性行为传播。）</a:t>
            </a:r>
            <a:endParaRPr lang="en-US" altLang="zh-CN" sz="2000" dirty="0" smtClean="0">
              <a:solidFill>
                <a:srgbClr val="FF0000"/>
              </a:solidFill>
            </a:endParaRPr>
          </a:p>
          <a:p>
            <a:r>
              <a:rPr lang="en-US" altLang="zh-CN" sz="2000" dirty="0" smtClean="0">
                <a:solidFill>
                  <a:srgbClr val="FF0000"/>
                </a:solidFill>
              </a:rPr>
              <a:t>   </a:t>
            </a:r>
            <a:endParaRPr lang="en-US" altLang="zh-CN" sz="2000" dirty="0" smtClean="0">
              <a:solidFill>
                <a:srgbClr val="FF0000"/>
              </a:solidFill>
            </a:endParaRPr>
          </a:p>
          <a:p>
            <a:r>
              <a:rPr lang="en-US" altLang="zh-CN" sz="2000" dirty="0" smtClean="0">
                <a:solidFill>
                  <a:srgbClr val="FF0000"/>
                </a:solidFill>
              </a:rPr>
              <a:t>2.</a:t>
            </a:r>
            <a:r>
              <a:rPr lang="zh-CN" altLang="en-US" sz="2000" dirty="0" smtClean="0">
                <a:solidFill>
                  <a:srgbClr val="FF0000"/>
                </a:solidFill>
              </a:rPr>
              <a:t>母婴传播。</a:t>
            </a:r>
            <a:endParaRPr lang="en-US" altLang="zh-CN" sz="2000" dirty="0" smtClean="0">
              <a:solidFill>
                <a:srgbClr val="FF0000"/>
              </a:solidFill>
            </a:endParaRPr>
          </a:p>
          <a:p>
            <a:r>
              <a:rPr lang="en-US" altLang="zh-CN" sz="2000" dirty="0" smtClean="0">
                <a:solidFill>
                  <a:srgbClr val="FF0000"/>
                </a:solidFill>
              </a:rPr>
              <a:t>  </a:t>
            </a:r>
            <a:endParaRPr lang="en-US" altLang="zh-CN" sz="2000" dirty="0">
              <a:solidFill>
                <a:srgbClr val="FF0000"/>
              </a:solidFill>
            </a:endParaRPr>
          </a:p>
          <a:p>
            <a:r>
              <a:rPr lang="en-US" altLang="zh-CN" sz="2000" dirty="0" smtClean="0">
                <a:solidFill>
                  <a:srgbClr val="FF0000"/>
                </a:solidFill>
              </a:rPr>
              <a:t>3.</a:t>
            </a:r>
            <a:r>
              <a:rPr lang="zh-CN" altLang="en-US" sz="2000" dirty="0" smtClean="0">
                <a:solidFill>
                  <a:srgbClr val="FF0000"/>
                </a:solidFill>
              </a:rPr>
              <a:t>血液传播。（共用注射器静脉吸毒、使用未经消毒的医疗器械等） </a:t>
            </a:r>
            <a:endParaRPr lang="zh-CN" altLang="en-US" sz="20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161516" y="1709532"/>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6" name="Picture 5"/>
          <p:cNvPicPr>
            <a:picLocks noChangeAspect="1"/>
          </p:cNvPicPr>
          <p:nvPr/>
        </p:nvPicPr>
        <p:blipFill>
          <a:blip r:embed="rId3" cstate="screen"/>
          <a:stretch>
            <a:fillRect/>
          </a:stretch>
        </p:blipFill>
        <p:spPr>
          <a:xfrm>
            <a:off x="494" y="968835"/>
            <a:ext cx="1605636" cy="1721356"/>
          </a:xfrm>
          <a:prstGeom prst="rect">
            <a:avLst/>
          </a:prstGeom>
        </p:spPr>
      </p:pic>
      <p:pic>
        <p:nvPicPr>
          <p:cNvPr id="55" name="Picture 54"/>
          <p:cNvPicPr>
            <a:picLocks noChangeAspect="1"/>
          </p:cNvPicPr>
          <p:nvPr/>
        </p:nvPicPr>
        <p:blipFill>
          <a:blip r:embed="rId4" cstate="screen"/>
          <a:stretch>
            <a:fillRect/>
          </a:stretch>
        </p:blipFill>
        <p:spPr>
          <a:xfrm>
            <a:off x="732927" y="623740"/>
            <a:ext cx="1012798" cy="1085792"/>
          </a:xfrm>
          <a:prstGeom prst="rect">
            <a:avLst/>
          </a:prstGeom>
        </p:spPr>
      </p:pic>
      <p:pic>
        <p:nvPicPr>
          <p:cNvPr id="57" name="Picture 56"/>
          <p:cNvPicPr>
            <a:picLocks noChangeAspect="1"/>
          </p:cNvPicPr>
          <p:nvPr/>
        </p:nvPicPr>
        <p:blipFill>
          <a:blip r:embed="rId5" cstate="screen"/>
          <a:stretch>
            <a:fillRect/>
          </a:stretch>
        </p:blipFill>
        <p:spPr>
          <a:xfrm>
            <a:off x="1166688" y="2317691"/>
            <a:ext cx="648860" cy="695624"/>
          </a:xfrm>
          <a:prstGeom prst="rect">
            <a:avLst/>
          </a:prstGeom>
        </p:spPr>
      </p:pic>
      <p:pic>
        <p:nvPicPr>
          <p:cNvPr id="58" name="Picture 57"/>
          <p:cNvPicPr>
            <a:picLocks noChangeAspect="1"/>
          </p:cNvPicPr>
          <p:nvPr/>
        </p:nvPicPr>
        <p:blipFill>
          <a:blip r:embed="rId6" cstate="screen"/>
          <a:stretch>
            <a:fillRect/>
          </a:stretch>
        </p:blipFill>
        <p:spPr>
          <a:xfrm>
            <a:off x="404687" y="2347657"/>
            <a:ext cx="330808" cy="354650"/>
          </a:xfrm>
          <a:prstGeom prst="rect">
            <a:avLst/>
          </a:prstGeom>
        </p:spPr>
      </p:pic>
      <p:pic>
        <p:nvPicPr>
          <p:cNvPr id="3" name="Picture 2"/>
          <p:cNvPicPr>
            <a:picLocks noChangeAspect="1"/>
          </p:cNvPicPr>
          <p:nvPr/>
        </p:nvPicPr>
        <p:blipFill>
          <a:blip r:embed="rId7" cstate="screen"/>
          <a:stretch>
            <a:fillRect/>
          </a:stretch>
        </p:blipFill>
        <p:spPr>
          <a:xfrm>
            <a:off x="770772" y="1371601"/>
            <a:ext cx="340264" cy="505238"/>
          </a:xfrm>
          <a:prstGeom prst="rect">
            <a:avLst/>
          </a:prstGeom>
        </p:spPr>
      </p:pic>
      <p:sp>
        <p:nvSpPr>
          <p:cNvPr id="23" name="TextBox 22"/>
          <p:cNvSpPr txBox="1"/>
          <p:nvPr/>
        </p:nvSpPr>
        <p:spPr>
          <a:xfrm>
            <a:off x="1928563" y="1254642"/>
            <a:ext cx="6099747" cy="954107"/>
          </a:xfrm>
          <a:prstGeom prst="rect">
            <a:avLst/>
          </a:prstGeom>
          <a:noFill/>
        </p:spPr>
        <p:txBody>
          <a:bodyPr wrap="none" rtlCol="0">
            <a:spAutoFit/>
          </a:bodyPr>
          <a:lstStyle/>
          <a:p>
            <a:r>
              <a:rPr lang="zh-CN" altLang="en-US" sz="2800" dirty="0" smtClean="0">
                <a:solidFill>
                  <a:srgbClr val="FF0000"/>
                </a:solidFill>
              </a:rPr>
              <a:t>艾滋病侵犯的主要是青年人，</a:t>
            </a:r>
            <a:endParaRPr lang="en-US" altLang="zh-CN" sz="2800" dirty="0" smtClean="0">
              <a:solidFill>
                <a:srgbClr val="FF0000"/>
              </a:solidFill>
            </a:endParaRPr>
          </a:p>
          <a:p>
            <a:r>
              <a:rPr lang="en-US" altLang="zh-CN" sz="2800" dirty="0">
                <a:solidFill>
                  <a:srgbClr val="FF0000"/>
                </a:solidFill>
              </a:rPr>
              <a:t> </a:t>
            </a:r>
            <a:r>
              <a:rPr lang="en-US" altLang="zh-CN" sz="2800" dirty="0" smtClean="0">
                <a:solidFill>
                  <a:srgbClr val="FF0000"/>
                </a:solidFill>
              </a:rPr>
              <a:t>        </a:t>
            </a:r>
            <a:r>
              <a:rPr lang="zh-CN" altLang="en-US" sz="2800" dirty="0" smtClean="0">
                <a:solidFill>
                  <a:srgbClr val="FF0000"/>
                </a:solidFill>
              </a:rPr>
              <a:t>其中</a:t>
            </a:r>
            <a:r>
              <a:rPr lang="en-US" altLang="zh-CN" sz="2800" dirty="0" smtClean="0">
                <a:solidFill>
                  <a:srgbClr val="FF0000"/>
                </a:solidFill>
              </a:rPr>
              <a:t>25</a:t>
            </a:r>
            <a:r>
              <a:rPr lang="zh-CN" altLang="en-US" sz="2800" dirty="0" smtClean="0">
                <a:solidFill>
                  <a:srgbClr val="FF0000"/>
                </a:solidFill>
              </a:rPr>
              <a:t>岁以下的青年人约占</a:t>
            </a:r>
            <a:r>
              <a:rPr lang="en-US" altLang="zh-CN" sz="2800" dirty="0" smtClean="0">
                <a:solidFill>
                  <a:srgbClr val="FF0000"/>
                </a:solidFill>
              </a:rPr>
              <a:t>1/5</a:t>
            </a:r>
            <a:r>
              <a:rPr lang="zh-CN" altLang="en-US" sz="2800" dirty="0" smtClean="0">
                <a:solidFill>
                  <a:srgbClr val="FF0000"/>
                </a:solidFill>
              </a:rPr>
              <a:t>。</a:t>
            </a:r>
            <a:endParaRPr lang="zh-CN" altLang="en-US" sz="2800" dirty="0">
              <a:solidFill>
                <a:srgbClr val="FF0000"/>
              </a:solidFill>
            </a:endParaRPr>
          </a:p>
        </p:txBody>
      </p:sp>
      <p:pic>
        <p:nvPicPr>
          <p:cNvPr id="24" name="图片 23" descr="85C1FF13EEC8AD3950AC9D3097C59313.jpg"/>
          <p:cNvPicPr>
            <a:picLocks noChangeAspect="1"/>
          </p:cNvPicPr>
          <p:nvPr/>
        </p:nvPicPr>
        <p:blipFill>
          <a:blip r:embed="rId8" cstate="print"/>
          <a:stretch>
            <a:fillRect/>
          </a:stretch>
        </p:blipFill>
        <p:spPr>
          <a:xfrm>
            <a:off x="2057399" y="2286000"/>
            <a:ext cx="3184452" cy="2339162"/>
          </a:xfrm>
          <a:prstGeom prst="rect">
            <a:avLst/>
          </a:prstGeom>
          <a:ln>
            <a:noFill/>
          </a:ln>
          <a:effectLst>
            <a:outerShdw blurRad="292100" dist="139700" dir="2700000" algn="tl" rotWithShape="0">
              <a:srgbClr val="333333">
                <a:alpha val="65000"/>
              </a:srgbClr>
            </a:outerShdw>
          </a:effectLst>
        </p:spPr>
      </p:pic>
      <p:pic>
        <p:nvPicPr>
          <p:cNvPr id="27650" name="Picture 2" descr="https://img01.sogoucdn.com/net/a/04/link?appid=100520145&amp;url=https%3A%2F%2Fi01picsos.sogoucdn.com%2F3821cb7e0c813377"/>
          <p:cNvPicPr>
            <a:picLocks noChangeAspect="1" noChangeArrowheads="1"/>
          </p:cNvPicPr>
          <p:nvPr/>
        </p:nvPicPr>
        <p:blipFill>
          <a:blip r:embed="rId9" cstate="print"/>
          <a:srcRect/>
          <a:stretch>
            <a:fillRect/>
          </a:stretch>
        </p:blipFill>
        <p:spPr bwMode="auto">
          <a:xfrm>
            <a:off x="5535647" y="2286000"/>
            <a:ext cx="3257478" cy="234979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41" name="Picture 40"/>
          <p:cNvPicPr>
            <a:picLocks noChangeAspect="1"/>
          </p:cNvPicPr>
          <p:nvPr/>
        </p:nvPicPr>
        <p:blipFill>
          <a:blip r:embed="rId3" cstate="screen"/>
          <a:stretch>
            <a:fillRect/>
          </a:stretch>
        </p:blipFill>
        <p:spPr>
          <a:xfrm>
            <a:off x="4300212" y="599659"/>
            <a:ext cx="548017" cy="587513"/>
          </a:xfrm>
          <a:prstGeom prst="rect">
            <a:avLst/>
          </a:prstGeom>
        </p:spPr>
      </p:pic>
      <p:pic>
        <p:nvPicPr>
          <p:cNvPr id="42" name="Picture 41"/>
          <p:cNvPicPr>
            <a:picLocks noChangeAspect="1"/>
          </p:cNvPicPr>
          <p:nvPr/>
        </p:nvPicPr>
        <p:blipFill>
          <a:blip r:embed="rId3" cstate="screen"/>
          <a:stretch>
            <a:fillRect/>
          </a:stretch>
        </p:blipFill>
        <p:spPr>
          <a:xfrm>
            <a:off x="8040562" y="1842057"/>
            <a:ext cx="548017" cy="587513"/>
          </a:xfrm>
          <a:prstGeom prst="rect">
            <a:avLst/>
          </a:prstGeom>
        </p:spPr>
      </p:pic>
      <p:pic>
        <p:nvPicPr>
          <p:cNvPr id="43" name="Picture 42"/>
          <p:cNvPicPr>
            <a:picLocks noChangeAspect="1"/>
          </p:cNvPicPr>
          <p:nvPr/>
        </p:nvPicPr>
        <p:blipFill>
          <a:blip r:embed="rId4" cstate="screen"/>
          <a:stretch>
            <a:fillRect/>
          </a:stretch>
        </p:blipFill>
        <p:spPr>
          <a:xfrm>
            <a:off x="5792916" y="390940"/>
            <a:ext cx="325516" cy="348974"/>
          </a:xfrm>
          <a:prstGeom prst="rect">
            <a:avLst/>
          </a:prstGeom>
        </p:spPr>
      </p:pic>
      <p:pic>
        <p:nvPicPr>
          <p:cNvPr id="44" name="Picture 43"/>
          <p:cNvPicPr>
            <a:picLocks noChangeAspect="1"/>
          </p:cNvPicPr>
          <p:nvPr/>
        </p:nvPicPr>
        <p:blipFill>
          <a:blip r:embed="rId5" cstate="screen"/>
          <a:stretch>
            <a:fillRect/>
          </a:stretch>
        </p:blipFill>
        <p:spPr>
          <a:xfrm>
            <a:off x="734539" y="834886"/>
            <a:ext cx="251348" cy="269462"/>
          </a:xfrm>
          <a:prstGeom prst="rect">
            <a:avLst/>
          </a:prstGeom>
        </p:spPr>
      </p:pic>
      <p:pic>
        <p:nvPicPr>
          <p:cNvPr id="45" name="Picture 44"/>
          <p:cNvPicPr>
            <a:picLocks noChangeAspect="1"/>
          </p:cNvPicPr>
          <p:nvPr/>
        </p:nvPicPr>
        <p:blipFill>
          <a:blip r:embed="rId6" cstate="screen"/>
          <a:stretch>
            <a:fillRect/>
          </a:stretch>
        </p:blipFill>
        <p:spPr>
          <a:xfrm>
            <a:off x="2508929" y="320847"/>
            <a:ext cx="134880" cy="144600"/>
          </a:xfrm>
          <a:prstGeom prst="rect">
            <a:avLst/>
          </a:prstGeom>
        </p:spPr>
      </p:pic>
      <p:pic>
        <p:nvPicPr>
          <p:cNvPr id="46" name="Picture 45"/>
          <p:cNvPicPr>
            <a:picLocks noChangeAspect="1"/>
          </p:cNvPicPr>
          <p:nvPr/>
        </p:nvPicPr>
        <p:blipFill>
          <a:blip r:embed="rId6" cstate="screen"/>
          <a:stretch>
            <a:fillRect/>
          </a:stretch>
        </p:blipFill>
        <p:spPr>
          <a:xfrm>
            <a:off x="2197504" y="3885682"/>
            <a:ext cx="134880" cy="144600"/>
          </a:xfrm>
          <a:prstGeom prst="rect">
            <a:avLst/>
          </a:prstGeom>
        </p:spPr>
      </p:pic>
      <p:pic>
        <p:nvPicPr>
          <p:cNvPr id="47" name="Picture 46"/>
          <p:cNvPicPr>
            <a:picLocks noChangeAspect="1"/>
          </p:cNvPicPr>
          <p:nvPr/>
        </p:nvPicPr>
        <p:blipFill>
          <a:blip r:embed="rId7" cstate="screen"/>
          <a:stretch>
            <a:fillRect/>
          </a:stretch>
        </p:blipFill>
        <p:spPr>
          <a:xfrm>
            <a:off x="6051779" y="3776871"/>
            <a:ext cx="337876" cy="362226"/>
          </a:xfrm>
          <a:prstGeom prst="rect">
            <a:avLst/>
          </a:prstGeom>
        </p:spPr>
      </p:pic>
      <p:pic>
        <p:nvPicPr>
          <p:cNvPr id="48" name="Picture 47"/>
          <p:cNvPicPr>
            <a:picLocks noChangeAspect="1"/>
          </p:cNvPicPr>
          <p:nvPr/>
        </p:nvPicPr>
        <p:blipFill>
          <a:blip r:embed="rId6" cstate="screen"/>
          <a:stretch>
            <a:fillRect/>
          </a:stretch>
        </p:blipFill>
        <p:spPr>
          <a:xfrm>
            <a:off x="5828600" y="2361682"/>
            <a:ext cx="134880" cy="144600"/>
          </a:xfrm>
          <a:prstGeom prst="rect">
            <a:avLst/>
          </a:prstGeom>
        </p:spPr>
      </p:pic>
      <p:pic>
        <p:nvPicPr>
          <p:cNvPr id="5" name="Picture 4"/>
          <p:cNvPicPr>
            <a:picLocks noChangeAspect="1"/>
          </p:cNvPicPr>
          <p:nvPr/>
        </p:nvPicPr>
        <p:blipFill>
          <a:blip r:embed="rId8" cstate="screen"/>
          <a:stretch>
            <a:fillRect/>
          </a:stretch>
        </p:blipFill>
        <p:spPr>
          <a:xfrm>
            <a:off x="3008838" y="351187"/>
            <a:ext cx="1185483" cy="1252331"/>
          </a:xfrm>
          <a:prstGeom prst="rect">
            <a:avLst/>
          </a:prstGeom>
        </p:spPr>
      </p:pic>
      <p:pic>
        <p:nvPicPr>
          <p:cNvPr id="49" name="Picture 48"/>
          <p:cNvPicPr>
            <a:picLocks noChangeAspect="1"/>
          </p:cNvPicPr>
          <p:nvPr/>
        </p:nvPicPr>
        <p:blipFill>
          <a:blip r:embed="rId8" cstate="screen"/>
          <a:stretch>
            <a:fillRect/>
          </a:stretch>
        </p:blipFill>
        <p:spPr>
          <a:xfrm>
            <a:off x="5533369" y="970672"/>
            <a:ext cx="1304754" cy="1378328"/>
          </a:xfrm>
          <a:prstGeom prst="rect">
            <a:avLst/>
          </a:prstGeom>
        </p:spPr>
      </p:pic>
      <p:pic>
        <p:nvPicPr>
          <p:cNvPr id="50" name="Picture 49"/>
          <p:cNvPicPr>
            <a:picLocks noChangeAspect="1"/>
          </p:cNvPicPr>
          <p:nvPr/>
        </p:nvPicPr>
        <p:blipFill>
          <a:blip r:embed="rId9" cstate="screen"/>
          <a:stretch>
            <a:fillRect/>
          </a:stretch>
        </p:blipFill>
        <p:spPr>
          <a:xfrm>
            <a:off x="424656" y="1743982"/>
            <a:ext cx="668648" cy="706352"/>
          </a:xfrm>
          <a:prstGeom prst="rect">
            <a:avLst/>
          </a:prstGeom>
        </p:spPr>
      </p:pic>
      <p:pic>
        <p:nvPicPr>
          <p:cNvPr id="51" name="Picture 50"/>
          <p:cNvPicPr>
            <a:picLocks noChangeAspect="1"/>
          </p:cNvPicPr>
          <p:nvPr/>
        </p:nvPicPr>
        <p:blipFill>
          <a:blip r:embed="rId10" cstate="screen"/>
          <a:stretch>
            <a:fillRect/>
          </a:stretch>
        </p:blipFill>
        <p:spPr>
          <a:xfrm>
            <a:off x="318264" y="311427"/>
            <a:ext cx="232076" cy="245162"/>
          </a:xfrm>
          <a:prstGeom prst="rect">
            <a:avLst/>
          </a:prstGeom>
        </p:spPr>
      </p:pic>
      <p:pic>
        <p:nvPicPr>
          <p:cNvPr id="52" name="Picture 51"/>
          <p:cNvPicPr>
            <a:picLocks noChangeAspect="1"/>
          </p:cNvPicPr>
          <p:nvPr/>
        </p:nvPicPr>
        <p:blipFill>
          <a:blip r:embed="rId11" cstate="screen"/>
          <a:stretch>
            <a:fillRect/>
          </a:stretch>
        </p:blipFill>
        <p:spPr>
          <a:xfrm>
            <a:off x="8499359" y="516835"/>
            <a:ext cx="156806" cy="165648"/>
          </a:xfrm>
          <a:prstGeom prst="rect">
            <a:avLst/>
          </a:prstGeom>
        </p:spPr>
      </p:pic>
      <p:pic>
        <p:nvPicPr>
          <p:cNvPr id="53" name="Picture 52"/>
          <p:cNvPicPr>
            <a:picLocks noChangeAspect="1"/>
          </p:cNvPicPr>
          <p:nvPr/>
        </p:nvPicPr>
        <p:blipFill>
          <a:blip r:embed="rId11" cstate="screen"/>
          <a:stretch>
            <a:fillRect/>
          </a:stretch>
        </p:blipFill>
        <p:spPr>
          <a:xfrm>
            <a:off x="8539115" y="3869635"/>
            <a:ext cx="156806" cy="165648"/>
          </a:xfrm>
          <a:prstGeom prst="rect">
            <a:avLst/>
          </a:prstGeom>
        </p:spPr>
      </p:pic>
      <p:sp>
        <p:nvSpPr>
          <p:cNvPr id="59" name="TextBox 58"/>
          <p:cNvSpPr txBox="1"/>
          <p:nvPr/>
        </p:nvSpPr>
        <p:spPr>
          <a:xfrm>
            <a:off x="4048540" y="2935358"/>
            <a:ext cx="1994452" cy="169277"/>
          </a:xfrm>
          <a:prstGeom prst="rect">
            <a:avLst/>
          </a:prstGeom>
          <a:noFill/>
        </p:spPr>
        <p:txBody>
          <a:bodyPr wrap="square" lIns="0" tIns="0" rIns="0" bIns="0" rtlCol="0">
            <a:spAutoFit/>
          </a:bodyPr>
          <a:lstStyle/>
          <a:p>
            <a:r>
              <a:rPr lang="en-US" sz="1100" dirty="0" smtClean="0"/>
              <a:t>. </a:t>
            </a:r>
            <a:endParaRPr lang="en-US" sz="1100" dirty="0"/>
          </a:p>
        </p:txBody>
      </p:sp>
      <p:sp>
        <p:nvSpPr>
          <p:cNvPr id="57" name="TextBox 56"/>
          <p:cNvSpPr txBox="1"/>
          <p:nvPr/>
        </p:nvSpPr>
        <p:spPr>
          <a:xfrm>
            <a:off x="1175151" y="1808927"/>
            <a:ext cx="5320687" cy="1877437"/>
          </a:xfrm>
          <a:prstGeom prst="rect">
            <a:avLst/>
          </a:prstGeom>
          <a:noFill/>
        </p:spPr>
        <p:txBody>
          <a:bodyPr wrap="square" rtlCol="0">
            <a:spAutoFit/>
          </a:bodyPr>
          <a:lstStyle/>
          <a:p>
            <a:r>
              <a:rPr lang="zh-CN" altLang="en-US" sz="3200" dirty="0" smtClean="0">
                <a:solidFill>
                  <a:srgbClr val="FF0000"/>
                </a:solidFill>
              </a:rPr>
              <a:t>      </a:t>
            </a:r>
            <a:r>
              <a:rPr lang="zh-CN" altLang="en-US" sz="2800" dirty="0" smtClean="0">
                <a:solidFill>
                  <a:srgbClr val="FF0000"/>
                </a:solidFill>
              </a:rPr>
              <a:t>几乎所有的大学生艾滋病病例都是通过</a:t>
            </a:r>
            <a:r>
              <a:rPr lang="zh-CN" altLang="en-US" sz="2800" b="1" dirty="0" smtClean="0">
                <a:solidFill>
                  <a:srgbClr val="FF0000"/>
                </a:solidFill>
              </a:rPr>
              <a:t>性行为</a:t>
            </a:r>
            <a:r>
              <a:rPr lang="zh-CN" altLang="en-US" sz="2800" dirty="0" smtClean="0">
                <a:solidFill>
                  <a:srgbClr val="FF0000"/>
                </a:solidFill>
              </a:rPr>
              <a:t>感染</a:t>
            </a:r>
            <a:r>
              <a:rPr lang="en-US" altLang="zh-CN" sz="2800" dirty="0" smtClean="0">
                <a:solidFill>
                  <a:srgbClr val="FF0000"/>
                </a:solidFill>
              </a:rPr>
              <a:t>,</a:t>
            </a:r>
            <a:r>
              <a:rPr lang="zh-CN" altLang="en-US" sz="2800" dirty="0" smtClean="0">
                <a:solidFill>
                  <a:srgbClr val="FF0000"/>
                </a:solidFill>
              </a:rPr>
              <a:t>其中男男</a:t>
            </a:r>
            <a:r>
              <a:rPr lang="zh-CN" altLang="en-US" sz="2800" b="1" dirty="0" smtClean="0">
                <a:solidFill>
                  <a:srgbClr val="FF0000"/>
                </a:solidFill>
              </a:rPr>
              <a:t>同性</a:t>
            </a:r>
            <a:r>
              <a:rPr lang="zh-CN" altLang="en-US" sz="2800" dirty="0" smtClean="0">
                <a:solidFill>
                  <a:srgbClr val="FF0000"/>
                </a:solidFill>
              </a:rPr>
              <a:t>性传播约占</a:t>
            </a:r>
            <a:r>
              <a:rPr lang="en-US" altLang="zh-CN" sz="2800" dirty="0" smtClean="0">
                <a:solidFill>
                  <a:srgbClr val="FF0000"/>
                </a:solidFill>
              </a:rPr>
              <a:t>2/3,</a:t>
            </a:r>
            <a:r>
              <a:rPr lang="zh-CN" altLang="en-US" sz="2800" b="1" dirty="0" smtClean="0">
                <a:solidFill>
                  <a:srgbClr val="FF0000"/>
                </a:solidFill>
              </a:rPr>
              <a:t>异性</a:t>
            </a:r>
            <a:r>
              <a:rPr lang="zh-CN" altLang="en-US" sz="2800" dirty="0" smtClean="0">
                <a:solidFill>
                  <a:srgbClr val="FF0000"/>
                </a:solidFill>
              </a:rPr>
              <a:t>性传播约占</a:t>
            </a:r>
            <a:r>
              <a:rPr lang="en-US" altLang="zh-CN" sz="2800" dirty="0" smtClean="0">
                <a:solidFill>
                  <a:srgbClr val="FF0000"/>
                </a:solidFill>
              </a:rPr>
              <a:t>1/3</a:t>
            </a:r>
            <a:r>
              <a:rPr lang="zh-CN" altLang="en-US" sz="2800" dirty="0" smtClean="0">
                <a:solidFill>
                  <a:srgbClr val="FF0000"/>
                </a:solidFill>
              </a:rPr>
              <a:t>。</a:t>
            </a:r>
            <a:endParaRPr lang="zh-CN" altLang="en-US" sz="2800" dirty="0" smtClean="0">
              <a:solidFill>
                <a:srgbClr val="FF0000"/>
              </a:solidFill>
            </a:endParaRPr>
          </a:p>
        </p:txBody>
      </p:sp>
      <p:pic>
        <p:nvPicPr>
          <p:cNvPr id="64" name="图片 63" descr="QQ图片20180910203030.png"/>
          <p:cNvPicPr>
            <a:picLocks noChangeAspect="1"/>
          </p:cNvPicPr>
          <p:nvPr/>
        </p:nvPicPr>
        <p:blipFill>
          <a:blip r:embed="rId12" cstate="print"/>
          <a:stretch>
            <a:fillRect/>
          </a:stretch>
        </p:blipFill>
        <p:spPr>
          <a:xfrm>
            <a:off x="6302579" y="2450334"/>
            <a:ext cx="2286000" cy="2286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
                                        <p:tgtEl>
                                          <p:spTgt spid="59"/>
                                        </p:tgtEl>
                                      </p:cBhvr>
                                    </p:animEffect>
                                    <p:anim calcmode="lin" valueType="num">
                                      <p:cBhvr>
                                        <p:cTn id="8" dur="200" fill="hold"/>
                                        <p:tgtEl>
                                          <p:spTgt spid="59"/>
                                        </p:tgtEl>
                                        <p:attrNameLst>
                                          <p:attrName>ppt_x</p:attrName>
                                        </p:attrNameLst>
                                      </p:cBhvr>
                                      <p:tavLst>
                                        <p:tav tm="0">
                                          <p:val>
                                            <p:strVal val="#ppt_x"/>
                                          </p:val>
                                        </p:tav>
                                        <p:tav tm="100000">
                                          <p:val>
                                            <p:strVal val="#ppt_x"/>
                                          </p:val>
                                        </p:tav>
                                      </p:tavLst>
                                    </p:anim>
                                    <p:anim calcmode="lin" valueType="num">
                                      <p:cBhvr>
                                        <p:cTn id="9" dur="2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sp>
        <p:nvSpPr>
          <p:cNvPr id="29" name="TextBox 28"/>
          <p:cNvSpPr txBox="1"/>
          <p:nvPr/>
        </p:nvSpPr>
        <p:spPr>
          <a:xfrm>
            <a:off x="903767" y="1020725"/>
            <a:ext cx="7571303" cy="1661993"/>
          </a:xfrm>
          <a:prstGeom prst="rect">
            <a:avLst/>
          </a:prstGeom>
          <a:noFill/>
        </p:spPr>
        <p:txBody>
          <a:bodyPr wrap="square" rtlCol="0">
            <a:spAutoFit/>
          </a:bodyPr>
          <a:lstStyle/>
          <a:p>
            <a:r>
              <a:rPr lang="zh-CN" altLang="en-US" sz="2800" dirty="0" smtClean="0">
                <a:solidFill>
                  <a:srgbClr val="FF0000"/>
                </a:solidFill>
              </a:rPr>
              <a:t>   商业性行为、多性伴、与陌生人及网上联系的性伴发生性行为等都是属于易于感染艾滋病和性病的危险行为。</a:t>
            </a:r>
            <a:endParaRPr lang="zh-CN" altLang="en-US" sz="2800" dirty="0" smtClean="0">
              <a:solidFill>
                <a:srgbClr val="FF0000"/>
              </a:solidFill>
            </a:endParaRPr>
          </a:p>
          <a:p>
            <a:endParaRPr lang="zh-CN" altLang="en-US" dirty="0"/>
          </a:p>
        </p:txBody>
      </p:sp>
      <p:pic>
        <p:nvPicPr>
          <p:cNvPr id="23554" name="Picture 2" descr="https://i01picsos.sogoucdn.com/d1ada5c3e64386ef"/>
          <p:cNvPicPr>
            <a:picLocks noChangeAspect="1" noChangeArrowheads="1"/>
          </p:cNvPicPr>
          <p:nvPr/>
        </p:nvPicPr>
        <p:blipFill>
          <a:blip r:embed="rId3" cstate="print"/>
          <a:srcRect/>
          <a:stretch>
            <a:fillRect/>
          </a:stretch>
        </p:blipFill>
        <p:spPr bwMode="auto">
          <a:xfrm>
            <a:off x="4291640" y="2237267"/>
            <a:ext cx="3739304" cy="2504854"/>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41" name="Picture 40"/>
          <p:cNvPicPr>
            <a:picLocks noChangeAspect="1"/>
          </p:cNvPicPr>
          <p:nvPr/>
        </p:nvPicPr>
        <p:blipFill>
          <a:blip r:embed="rId3" cstate="screen"/>
          <a:stretch>
            <a:fillRect/>
          </a:stretch>
        </p:blipFill>
        <p:spPr>
          <a:xfrm>
            <a:off x="3130631" y="2014335"/>
            <a:ext cx="548017" cy="587513"/>
          </a:xfrm>
          <a:prstGeom prst="rect">
            <a:avLst/>
          </a:prstGeom>
        </p:spPr>
      </p:pic>
      <p:pic>
        <p:nvPicPr>
          <p:cNvPr id="42" name="Picture 41"/>
          <p:cNvPicPr>
            <a:picLocks noChangeAspect="1"/>
          </p:cNvPicPr>
          <p:nvPr/>
        </p:nvPicPr>
        <p:blipFill>
          <a:blip r:embed="rId3" cstate="screen"/>
          <a:stretch>
            <a:fillRect/>
          </a:stretch>
        </p:blipFill>
        <p:spPr>
          <a:xfrm>
            <a:off x="8040562" y="1842057"/>
            <a:ext cx="548017" cy="587513"/>
          </a:xfrm>
          <a:prstGeom prst="rect">
            <a:avLst/>
          </a:prstGeom>
        </p:spPr>
      </p:pic>
      <p:pic>
        <p:nvPicPr>
          <p:cNvPr id="43" name="Picture 42"/>
          <p:cNvPicPr>
            <a:picLocks noChangeAspect="1"/>
          </p:cNvPicPr>
          <p:nvPr/>
        </p:nvPicPr>
        <p:blipFill>
          <a:blip r:embed="rId4" cstate="screen"/>
          <a:stretch>
            <a:fillRect/>
          </a:stretch>
        </p:blipFill>
        <p:spPr>
          <a:xfrm>
            <a:off x="5792916" y="390940"/>
            <a:ext cx="325516" cy="348974"/>
          </a:xfrm>
          <a:prstGeom prst="rect">
            <a:avLst/>
          </a:prstGeom>
        </p:spPr>
      </p:pic>
      <p:pic>
        <p:nvPicPr>
          <p:cNvPr id="44" name="Picture 43"/>
          <p:cNvPicPr>
            <a:picLocks noChangeAspect="1"/>
          </p:cNvPicPr>
          <p:nvPr/>
        </p:nvPicPr>
        <p:blipFill>
          <a:blip r:embed="rId5" cstate="screen"/>
          <a:stretch>
            <a:fillRect/>
          </a:stretch>
        </p:blipFill>
        <p:spPr>
          <a:xfrm>
            <a:off x="734539" y="834886"/>
            <a:ext cx="251348" cy="269462"/>
          </a:xfrm>
          <a:prstGeom prst="rect">
            <a:avLst/>
          </a:prstGeom>
        </p:spPr>
      </p:pic>
      <p:pic>
        <p:nvPicPr>
          <p:cNvPr id="45" name="Picture 44"/>
          <p:cNvPicPr>
            <a:picLocks noChangeAspect="1"/>
          </p:cNvPicPr>
          <p:nvPr/>
        </p:nvPicPr>
        <p:blipFill>
          <a:blip r:embed="rId6" cstate="screen"/>
          <a:stretch>
            <a:fillRect/>
          </a:stretch>
        </p:blipFill>
        <p:spPr>
          <a:xfrm>
            <a:off x="2508929" y="320847"/>
            <a:ext cx="134880" cy="144600"/>
          </a:xfrm>
          <a:prstGeom prst="rect">
            <a:avLst/>
          </a:prstGeom>
        </p:spPr>
      </p:pic>
      <p:pic>
        <p:nvPicPr>
          <p:cNvPr id="46" name="Picture 45"/>
          <p:cNvPicPr>
            <a:picLocks noChangeAspect="1"/>
          </p:cNvPicPr>
          <p:nvPr/>
        </p:nvPicPr>
        <p:blipFill>
          <a:blip r:embed="rId6" cstate="screen"/>
          <a:stretch>
            <a:fillRect/>
          </a:stretch>
        </p:blipFill>
        <p:spPr>
          <a:xfrm>
            <a:off x="2197504" y="3885682"/>
            <a:ext cx="134880" cy="144600"/>
          </a:xfrm>
          <a:prstGeom prst="rect">
            <a:avLst/>
          </a:prstGeom>
        </p:spPr>
      </p:pic>
      <p:pic>
        <p:nvPicPr>
          <p:cNvPr id="47" name="Picture 46"/>
          <p:cNvPicPr>
            <a:picLocks noChangeAspect="1"/>
          </p:cNvPicPr>
          <p:nvPr/>
        </p:nvPicPr>
        <p:blipFill>
          <a:blip r:embed="rId7" cstate="screen"/>
          <a:stretch>
            <a:fillRect/>
          </a:stretch>
        </p:blipFill>
        <p:spPr>
          <a:xfrm>
            <a:off x="6051779" y="3776871"/>
            <a:ext cx="337876" cy="362226"/>
          </a:xfrm>
          <a:prstGeom prst="rect">
            <a:avLst/>
          </a:prstGeom>
        </p:spPr>
      </p:pic>
      <p:pic>
        <p:nvPicPr>
          <p:cNvPr id="48" name="Picture 47"/>
          <p:cNvPicPr>
            <a:picLocks noChangeAspect="1"/>
          </p:cNvPicPr>
          <p:nvPr/>
        </p:nvPicPr>
        <p:blipFill>
          <a:blip r:embed="rId6" cstate="screen"/>
          <a:stretch>
            <a:fillRect/>
          </a:stretch>
        </p:blipFill>
        <p:spPr>
          <a:xfrm>
            <a:off x="5828600" y="2361682"/>
            <a:ext cx="134880" cy="144600"/>
          </a:xfrm>
          <a:prstGeom prst="rect">
            <a:avLst/>
          </a:prstGeom>
        </p:spPr>
      </p:pic>
      <p:pic>
        <p:nvPicPr>
          <p:cNvPr id="5" name="Picture 4"/>
          <p:cNvPicPr>
            <a:picLocks noChangeAspect="1"/>
          </p:cNvPicPr>
          <p:nvPr/>
        </p:nvPicPr>
        <p:blipFill>
          <a:blip r:embed="rId8" cstate="screen"/>
          <a:stretch>
            <a:fillRect/>
          </a:stretch>
        </p:blipFill>
        <p:spPr>
          <a:xfrm>
            <a:off x="3008838" y="351187"/>
            <a:ext cx="1185483" cy="1252331"/>
          </a:xfrm>
          <a:prstGeom prst="rect">
            <a:avLst/>
          </a:prstGeom>
        </p:spPr>
      </p:pic>
      <p:pic>
        <p:nvPicPr>
          <p:cNvPr id="49" name="Picture 48"/>
          <p:cNvPicPr>
            <a:picLocks noChangeAspect="1"/>
          </p:cNvPicPr>
          <p:nvPr/>
        </p:nvPicPr>
        <p:blipFill>
          <a:blip r:embed="rId8" cstate="screen"/>
          <a:stretch>
            <a:fillRect/>
          </a:stretch>
        </p:blipFill>
        <p:spPr>
          <a:xfrm>
            <a:off x="5533369" y="970672"/>
            <a:ext cx="1304754" cy="1378328"/>
          </a:xfrm>
          <a:prstGeom prst="rect">
            <a:avLst/>
          </a:prstGeom>
        </p:spPr>
      </p:pic>
      <p:pic>
        <p:nvPicPr>
          <p:cNvPr id="50" name="Picture 49"/>
          <p:cNvPicPr>
            <a:picLocks noChangeAspect="1"/>
          </p:cNvPicPr>
          <p:nvPr/>
        </p:nvPicPr>
        <p:blipFill>
          <a:blip r:embed="rId9" cstate="screen"/>
          <a:stretch>
            <a:fillRect/>
          </a:stretch>
        </p:blipFill>
        <p:spPr>
          <a:xfrm>
            <a:off x="424656" y="1743982"/>
            <a:ext cx="668648" cy="706352"/>
          </a:xfrm>
          <a:prstGeom prst="rect">
            <a:avLst/>
          </a:prstGeom>
        </p:spPr>
      </p:pic>
      <p:pic>
        <p:nvPicPr>
          <p:cNvPr id="51" name="Picture 50"/>
          <p:cNvPicPr>
            <a:picLocks noChangeAspect="1"/>
          </p:cNvPicPr>
          <p:nvPr/>
        </p:nvPicPr>
        <p:blipFill>
          <a:blip r:embed="rId10" cstate="screen"/>
          <a:stretch>
            <a:fillRect/>
          </a:stretch>
        </p:blipFill>
        <p:spPr>
          <a:xfrm>
            <a:off x="318264" y="311427"/>
            <a:ext cx="232076" cy="245162"/>
          </a:xfrm>
          <a:prstGeom prst="rect">
            <a:avLst/>
          </a:prstGeom>
        </p:spPr>
      </p:pic>
      <p:pic>
        <p:nvPicPr>
          <p:cNvPr id="52" name="Picture 51"/>
          <p:cNvPicPr>
            <a:picLocks noChangeAspect="1"/>
          </p:cNvPicPr>
          <p:nvPr/>
        </p:nvPicPr>
        <p:blipFill>
          <a:blip r:embed="rId11" cstate="screen"/>
          <a:stretch>
            <a:fillRect/>
          </a:stretch>
        </p:blipFill>
        <p:spPr>
          <a:xfrm>
            <a:off x="8499359" y="516835"/>
            <a:ext cx="156806" cy="165648"/>
          </a:xfrm>
          <a:prstGeom prst="rect">
            <a:avLst/>
          </a:prstGeom>
        </p:spPr>
      </p:pic>
      <p:pic>
        <p:nvPicPr>
          <p:cNvPr id="53" name="Picture 52"/>
          <p:cNvPicPr>
            <a:picLocks noChangeAspect="1"/>
          </p:cNvPicPr>
          <p:nvPr/>
        </p:nvPicPr>
        <p:blipFill>
          <a:blip r:embed="rId11" cstate="screen"/>
          <a:stretch>
            <a:fillRect/>
          </a:stretch>
        </p:blipFill>
        <p:spPr>
          <a:xfrm>
            <a:off x="8539115" y="3869635"/>
            <a:ext cx="156806" cy="165648"/>
          </a:xfrm>
          <a:prstGeom prst="rect">
            <a:avLst/>
          </a:prstGeom>
        </p:spPr>
      </p:pic>
      <p:sp>
        <p:nvSpPr>
          <p:cNvPr id="59" name="TextBox 58"/>
          <p:cNvSpPr txBox="1"/>
          <p:nvPr/>
        </p:nvSpPr>
        <p:spPr>
          <a:xfrm>
            <a:off x="4048540" y="2935358"/>
            <a:ext cx="1994452" cy="169277"/>
          </a:xfrm>
          <a:prstGeom prst="rect">
            <a:avLst/>
          </a:prstGeom>
          <a:noFill/>
        </p:spPr>
        <p:txBody>
          <a:bodyPr wrap="square" lIns="0" tIns="0" rIns="0" bIns="0" rtlCol="0">
            <a:spAutoFit/>
          </a:bodyPr>
          <a:lstStyle/>
          <a:p>
            <a:r>
              <a:rPr lang="en-US" sz="1100" dirty="0" smtClean="0"/>
              <a:t>. </a:t>
            </a:r>
            <a:endParaRPr lang="en-US" sz="1100" dirty="0"/>
          </a:p>
        </p:txBody>
      </p:sp>
      <p:sp>
        <p:nvSpPr>
          <p:cNvPr id="57" name="TextBox 56"/>
          <p:cNvSpPr txBox="1"/>
          <p:nvPr/>
        </p:nvSpPr>
        <p:spPr>
          <a:xfrm>
            <a:off x="1360967" y="1981250"/>
            <a:ext cx="6804838" cy="2246769"/>
          </a:xfrm>
          <a:prstGeom prst="rect">
            <a:avLst/>
          </a:prstGeom>
          <a:noFill/>
        </p:spPr>
        <p:txBody>
          <a:bodyPr wrap="square" rtlCol="0">
            <a:spAutoFit/>
          </a:bodyPr>
          <a:lstStyle/>
          <a:p>
            <a:r>
              <a:rPr lang="zh-CN" altLang="en-US" sz="2800" dirty="0" smtClean="0">
                <a:solidFill>
                  <a:srgbClr val="FF0000"/>
                </a:solidFill>
              </a:rPr>
              <a:t>    艾滋病和性病感染是与性关系双方的性关系网紧密联系的。即使是自己的第一次性行为</a:t>
            </a:r>
            <a:r>
              <a:rPr lang="en-US" altLang="zh-CN" sz="2800" dirty="0" smtClean="0">
                <a:solidFill>
                  <a:srgbClr val="FF0000"/>
                </a:solidFill>
              </a:rPr>
              <a:t>,</a:t>
            </a:r>
            <a:r>
              <a:rPr lang="zh-CN" altLang="en-US" sz="2800" dirty="0" smtClean="0">
                <a:solidFill>
                  <a:srgbClr val="FF0000"/>
                </a:solidFill>
              </a:rPr>
              <a:t>即使是与自己相爱或认为安全的人发生性行为，感染艾滋病和性病的可能性也是存在的。</a:t>
            </a:r>
            <a:endParaRPr lang="zh-CN" altLang="en-US" sz="2800" dirty="0" smtClean="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
                                        <p:tgtEl>
                                          <p:spTgt spid="59"/>
                                        </p:tgtEl>
                                      </p:cBhvr>
                                    </p:animEffect>
                                    <p:anim calcmode="lin" valueType="num">
                                      <p:cBhvr>
                                        <p:cTn id="8" dur="200" fill="hold"/>
                                        <p:tgtEl>
                                          <p:spTgt spid="59"/>
                                        </p:tgtEl>
                                        <p:attrNameLst>
                                          <p:attrName>ppt_x</p:attrName>
                                        </p:attrNameLst>
                                      </p:cBhvr>
                                      <p:tavLst>
                                        <p:tav tm="0">
                                          <p:val>
                                            <p:strVal val="#ppt_x"/>
                                          </p:val>
                                        </p:tav>
                                        <p:tav tm="100000">
                                          <p:val>
                                            <p:strVal val="#ppt_x"/>
                                          </p:val>
                                        </p:tav>
                                      </p:tavLst>
                                    </p:anim>
                                    <p:anim calcmode="lin" valueType="num">
                                      <p:cBhvr>
                                        <p:cTn id="9" dur="2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sp>
        <p:nvSpPr>
          <p:cNvPr id="29" name="TextBox 28"/>
          <p:cNvSpPr txBox="1"/>
          <p:nvPr/>
        </p:nvSpPr>
        <p:spPr>
          <a:xfrm>
            <a:off x="701749" y="627320"/>
            <a:ext cx="7571303" cy="1384995"/>
          </a:xfrm>
          <a:prstGeom prst="rect">
            <a:avLst/>
          </a:prstGeom>
          <a:noFill/>
        </p:spPr>
        <p:txBody>
          <a:bodyPr wrap="square" rtlCol="0">
            <a:spAutoFit/>
          </a:bodyPr>
          <a:lstStyle/>
          <a:p>
            <a:r>
              <a:rPr lang="zh-CN" altLang="en-US" sz="2400" dirty="0" smtClean="0">
                <a:solidFill>
                  <a:srgbClr val="FF0000"/>
                </a:solidFill>
              </a:rPr>
              <a:t>     </a:t>
            </a:r>
            <a:r>
              <a:rPr lang="zh-CN" altLang="en-US" sz="2800" dirty="0" smtClean="0">
                <a:solidFill>
                  <a:srgbClr val="FF0000"/>
                </a:solidFill>
              </a:rPr>
              <a:t>无论是异性性行为还是男男同性性行为，发生性行为的被动方更容易感染艾滋病和性病，在性行为过程中更应该有意识地保护自己。</a:t>
            </a:r>
            <a:endParaRPr lang="zh-CN" altLang="en-US" sz="2800" dirty="0" smtClean="0">
              <a:solidFill>
                <a:srgbClr val="FF0000"/>
              </a:solidFill>
            </a:endParaRPr>
          </a:p>
        </p:txBody>
      </p:sp>
      <p:pic>
        <p:nvPicPr>
          <p:cNvPr id="83970" name="Picture 2" descr="https://i01picsos.sogoucdn.com/e23266f7e3d09f7d"/>
          <p:cNvPicPr>
            <a:picLocks noChangeAspect="1" noChangeArrowheads="1"/>
          </p:cNvPicPr>
          <p:nvPr/>
        </p:nvPicPr>
        <p:blipFill>
          <a:blip r:embed="rId3" cstate="print"/>
          <a:srcRect/>
          <a:stretch>
            <a:fillRect/>
          </a:stretch>
        </p:blipFill>
        <p:spPr bwMode="auto">
          <a:xfrm>
            <a:off x="3621789" y="2126548"/>
            <a:ext cx="4607809" cy="2658024"/>
          </a:xfrm>
          <a:prstGeom prst="rect">
            <a:avLst/>
          </a:prstGeom>
          <a:ln>
            <a:noFill/>
          </a:ln>
          <a:effectLst>
            <a:softEdge rad="112500"/>
          </a:effectLst>
        </p:spPr>
      </p:pic>
      <p:pic>
        <p:nvPicPr>
          <p:cNvPr id="8" name="Picture 76"/>
          <p:cNvPicPr>
            <a:picLocks noChangeAspect="1"/>
          </p:cNvPicPr>
          <p:nvPr/>
        </p:nvPicPr>
        <p:blipFill>
          <a:blip r:embed="rId4" cstate="screen"/>
          <a:stretch>
            <a:fillRect/>
          </a:stretch>
        </p:blipFill>
        <p:spPr>
          <a:xfrm>
            <a:off x="2093096" y="4432858"/>
            <a:ext cx="742261" cy="574015"/>
          </a:xfrm>
          <a:prstGeom prst="rect">
            <a:avLst/>
          </a:prstGeom>
        </p:spPr>
      </p:pic>
      <p:pic>
        <p:nvPicPr>
          <p:cNvPr id="9" name="Picture 4"/>
          <p:cNvPicPr>
            <a:picLocks noChangeAspect="1"/>
          </p:cNvPicPr>
          <p:nvPr/>
        </p:nvPicPr>
        <p:blipFill>
          <a:blip r:embed="rId5" cstate="screen"/>
          <a:stretch>
            <a:fillRect/>
          </a:stretch>
        </p:blipFill>
        <p:spPr>
          <a:xfrm>
            <a:off x="935489" y="2031131"/>
            <a:ext cx="1185483" cy="1252331"/>
          </a:xfrm>
          <a:prstGeom prst="rect">
            <a:avLst/>
          </a:prstGeom>
        </p:spPr>
      </p:pic>
      <p:pic>
        <p:nvPicPr>
          <p:cNvPr id="10" name="Picture 41"/>
          <p:cNvPicPr>
            <a:picLocks noChangeAspect="1"/>
          </p:cNvPicPr>
          <p:nvPr/>
        </p:nvPicPr>
        <p:blipFill>
          <a:blip r:embed="rId6" cstate="screen"/>
          <a:stretch>
            <a:fillRect/>
          </a:stretch>
        </p:blipFill>
        <p:spPr>
          <a:xfrm>
            <a:off x="2405306" y="3256187"/>
            <a:ext cx="548017" cy="5875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screen"/>
          <a:stretch>
            <a:fillRect/>
          </a:stretch>
        </p:blipFill>
        <p:spPr>
          <a:xfrm>
            <a:off x="68941" y="1808927"/>
            <a:ext cx="1607460" cy="3148339"/>
          </a:xfrm>
          <a:prstGeom prst="rect">
            <a:avLst/>
          </a:prstGeom>
        </p:spPr>
      </p:pic>
      <p:pic>
        <p:nvPicPr>
          <p:cNvPr id="7" name="Picture 6"/>
          <p:cNvPicPr>
            <a:picLocks noChangeAspect="1"/>
          </p:cNvPicPr>
          <p:nvPr/>
        </p:nvPicPr>
        <p:blipFill>
          <a:blip r:embed="rId2" cstate="screen"/>
          <a:stretch>
            <a:fillRect/>
          </a:stretch>
        </p:blipFill>
        <p:spPr>
          <a:xfrm>
            <a:off x="0" y="3180522"/>
            <a:ext cx="1825806" cy="1962978"/>
          </a:xfrm>
          <a:prstGeom prst="rect">
            <a:avLst/>
          </a:prstGeom>
        </p:spPr>
      </p:pic>
      <p:pic>
        <p:nvPicPr>
          <p:cNvPr id="41" name="Picture 40"/>
          <p:cNvPicPr>
            <a:picLocks noChangeAspect="1"/>
          </p:cNvPicPr>
          <p:nvPr/>
        </p:nvPicPr>
        <p:blipFill>
          <a:blip r:embed="rId3" cstate="screen"/>
          <a:stretch>
            <a:fillRect/>
          </a:stretch>
        </p:blipFill>
        <p:spPr>
          <a:xfrm>
            <a:off x="3130631" y="2014335"/>
            <a:ext cx="548017" cy="587513"/>
          </a:xfrm>
          <a:prstGeom prst="rect">
            <a:avLst/>
          </a:prstGeom>
        </p:spPr>
      </p:pic>
      <p:pic>
        <p:nvPicPr>
          <p:cNvPr id="42" name="Picture 41"/>
          <p:cNvPicPr>
            <a:picLocks noChangeAspect="1"/>
          </p:cNvPicPr>
          <p:nvPr/>
        </p:nvPicPr>
        <p:blipFill>
          <a:blip r:embed="rId3" cstate="screen"/>
          <a:stretch>
            <a:fillRect/>
          </a:stretch>
        </p:blipFill>
        <p:spPr>
          <a:xfrm>
            <a:off x="8040562" y="1842057"/>
            <a:ext cx="548017" cy="587513"/>
          </a:xfrm>
          <a:prstGeom prst="rect">
            <a:avLst/>
          </a:prstGeom>
        </p:spPr>
      </p:pic>
      <p:pic>
        <p:nvPicPr>
          <p:cNvPr id="43" name="Picture 42"/>
          <p:cNvPicPr>
            <a:picLocks noChangeAspect="1"/>
          </p:cNvPicPr>
          <p:nvPr/>
        </p:nvPicPr>
        <p:blipFill>
          <a:blip r:embed="rId4" cstate="screen"/>
          <a:stretch>
            <a:fillRect/>
          </a:stretch>
        </p:blipFill>
        <p:spPr>
          <a:xfrm>
            <a:off x="5792916" y="390940"/>
            <a:ext cx="325516" cy="348974"/>
          </a:xfrm>
          <a:prstGeom prst="rect">
            <a:avLst/>
          </a:prstGeom>
        </p:spPr>
      </p:pic>
      <p:pic>
        <p:nvPicPr>
          <p:cNvPr id="44" name="Picture 43"/>
          <p:cNvPicPr>
            <a:picLocks noChangeAspect="1"/>
          </p:cNvPicPr>
          <p:nvPr/>
        </p:nvPicPr>
        <p:blipFill>
          <a:blip r:embed="rId5" cstate="screen"/>
          <a:stretch>
            <a:fillRect/>
          </a:stretch>
        </p:blipFill>
        <p:spPr>
          <a:xfrm>
            <a:off x="734539" y="834886"/>
            <a:ext cx="251348" cy="269462"/>
          </a:xfrm>
          <a:prstGeom prst="rect">
            <a:avLst/>
          </a:prstGeom>
        </p:spPr>
      </p:pic>
      <p:pic>
        <p:nvPicPr>
          <p:cNvPr id="45" name="Picture 44"/>
          <p:cNvPicPr>
            <a:picLocks noChangeAspect="1"/>
          </p:cNvPicPr>
          <p:nvPr/>
        </p:nvPicPr>
        <p:blipFill>
          <a:blip r:embed="rId6" cstate="screen"/>
          <a:stretch>
            <a:fillRect/>
          </a:stretch>
        </p:blipFill>
        <p:spPr>
          <a:xfrm>
            <a:off x="2508929" y="320847"/>
            <a:ext cx="134880" cy="144600"/>
          </a:xfrm>
          <a:prstGeom prst="rect">
            <a:avLst/>
          </a:prstGeom>
        </p:spPr>
      </p:pic>
      <p:pic>
        <p:nvPicPr>
          <p:cNvPr id="46" name="Picture 45"/>
          <p:cNvPicPr>
            <a:picLocks noChangeAspect="1"/>
          </p:cNvPicPr>
          <p:nvPr/>
        </p:nvPicPr>
        <p:blipFill>
          <a:blip r:embed="rId6" cstate="screen"/>
          <a:stretch>
            <a:fillRect/>
          </a:stretch>
        </p:blipFill>
        <p:spPr>
          <a:xfrm>
            <a:off x="2197504" y="3885682"/>
            <a:ext cx="134880" cy="144600"/>
          </a:xfrm>
          <a:prstGeom prst="rect">
            <a:avLst/>
          </a:prstGeom>
        </p:spPr>
      </p:pic>
      <p:pic>
        <p:nvPicPr>
          <p:cNvPr id="47" name="Picture 46"/>
          <p:cNvPicPr>
            <a:picLocks noChangeAspect="1"/>
          </p:cNvPicPr>
          <p:nvPr/>
        </p:nvPicPr>
        <p:blipFill>
          <a:blip r:embed="rId7" cstate="screen"/>
          <a:stretch>
            <a:fillRect/>
          </a:stretch>
        </p:blipFill>
        <p:spPr>
          <a:xfrm>
            <a:off x="6051779" y="3776871"/>
            <a:ext cx="337876" cy="362226"/>
          </a:xfrm>
          <a:prstGeom prst="rect">
            <a:avLst/>
          </a:prstGeom>
        </p:spPr>
      </p:pic>
      <p:pic>
        <p:nvPicPr>
          <p:cNvPr id="48" name="Picture 47"/>
          <p:cNvPicPr>
            <a:picLocks noChangeAspect="1"/>
          </p:cNvPicPr>
          <p:nvPr/>
        </p:nvPicPr>
        <p:blipFill>
          <a:blip r:embed="rId6" cstate="screen"/>
          <a:stretch>
            <a:fillRect/>
          </a:stretch>
        </p:blipFill>
        <p:spPr>
          <a:xfrm>
            <a:off x="5828600" y="2361682"/>
            <a:ext cx="134880" cy="144600"/>
          </a:xfrm>
          <a:prstGeom prst="rect">
            <a:avLst/>
          </a:prstGeom>
        </p:spPr>
      </p:pic>
      <p:pic>
        <p:nvPicPr>
          <p:cNvPr id="5" name="Picture 4"/>
          <p:cNvPicPr>
            <a:picLocks noChangeAspect="1"/>
          </p:cNvPicPr>
          <p:nvPr/>
        </p:nvPicPr>
        <p:blipFill>
          <a:blip r:embed="rId8" cstate="screen"/>
          <a:stretch>
            <a:fillRect/>
          </a:stretch>
        </p:blipFill>
        <p:spPr>
          <a:xfrm>
            <a:off x="3008838" y="351187"/>
            <a:ext cx="1185483" cy="1252331"/>
          </a:xfrm>
          <a:prstGeom prst="rect">
            <a:avLst/>
          </a:prstGeom>
        </p:spPr>
      </p:pic>
      <p:pic>
        <p:nvPicPr>
          <p:cNvPr id="49" name="Picture 48"/>
          <p:cNvPicPr>
            <a:picLocks noChangeAspect="1"/>
          </p:cNvPicPr>
          <p:nvPr/>
        </p:nvPicPr>
        <p:blipFill>
          <a:blip r:embed="rId8" cstate="screen"/>
          <a:stretch>
            <a:fillRect/>
          </a:stretch>
        </p:blipFill>
        <p:spPr>
          <a:xfrm>
            <a:off x="6096895" y="481574"/>
            <a:ext cx="1304754" cy="1378328"/>
          </a:xfrm>
          <a:prstGeom prst="rect">
            <a:avLst/>
          </a:prstGeom>
        </p:spPr>
      </p:pic>
      <p:pic>
        <p:nvPicPr>
          <p:cNvPr id="50" name="Picture 49"/>
          <p:cNvPicPr>
            <a:picLocks noChangeAspect="1"/>
          </p:cNvPicPr>
          <p:nvPr/>
        </p:nvPicPr>
        <p:blipFill>
          <a:blip r:embed="rId9" cstate="screen"/>
          <a:stretch>
            <a:fillRect/>
          </a:stretch>
        </p:blipFill>
        <p:spPr>
          <a:xfrm>
            <a:off x="424656" y="1743982"/>
            <a:ext cx="668648" cy="706352"/>
          </a:xfrm>
          <a:prstGeom prst="rect">
            <a:avLst/>
          </a:prstGeom>
        </p:spPr>
      </p:pic>
      <p:pic>
        <p:nvPicPr>
          <p:cNvPr id="51" name="Picture 50"/>
          <p:cNvPicPr>
            <a:picLocks noChangeAspect="1"/>
          </p:cNvPicPr>
          <p:nvPr/>
        </p:nvPicPr>
        <p:blipFill>
          <a:blip r:embed="rId10" cstate="screen"/>
          <a:stretch>
            <a:fillRect/>
          </a:stretch>
        </p:blipFill>
        <p:spPr>
          <a:xfrm>
            <a:off x="318264" y="311427"/>
            <a:ext cx="232076" cy="245162"/>
          </a:xfrm>
          <a:prstGeom prst="rect">
            <a:avLst/>
          </a:prstGeom>
        </p:spPr>
      </p:pic>
      <p:pic>
        <p:nvPicPr>
          <p:cNvPr id="52" name="Picture 51"/>
          <p:cNvPicPr>
            <a:picLocks noChangeAspect="1"/>
          </p:cNvPicPr>
          <p:nvPr/>
        </p:nvPicPr>
        <p:blipFill>
          <a:blip r:embed="rId11" cstate="screen"/>
          <a:stretch>
            <a:fillRect/>
          </a:stretch>
        </p:blipFill>
        <p:spPr>
          <a:xfrm>
            <a:off x="8499359" y="516835"/>
            <a:ext cx="156806" cy="165648"/>
          </a:xfrm>
          <a:prstGeom prst="rect">
            <a:avLst/>
          </a:prstGeom>
        </p:spPr>
      </p:pic>
      <p:pic>
        <p:nvPicPr>
          <p:cNvPr id="53" name="Picture 52"/>
          <p:cNvPicPr>
            <a:picLocks noChangeAspect="1"/>
          </p:cNvPicPr>
          <p:nvPr/>
        </p:nvPicPr>
        <p:blipFill>
          <a:blip r:embed="rId11" cstate="screen"/>
          <a:stretch>
            <a:fillRect/>
          </a:stretch>
        </p:blipFill>
        <p:spPr>
          <a:xfrm>
            <a:off x="8539115" y="3869635"/>
            <a:ext cx="156806" cy="165648"/>
          </a:xfrm>
          <a:prstGeom prst="rect">
            <a:avLst/>
          </a:prstGeom>
        </p:spPr>
      </p:pic>
      <p:sp>
        <p:nvSpPr>
          <p:cNvPr id="59" name="TextBox 58"/>
          <p:cNvSpPr txBox="1"/>
          <p:nvPr/>
        </p:nvSpPr>
        <p:spPr>
          <a:xfrm>
            <a:off x="4048540" y="2935358"/>
            <a:ext cx="1994452" cy="169277"/>
          </a:xfrm>
          <a:prstGeom prst="rect">
            <a:avLst/>
          </a:prstGeom>
          <a:noFill/>
        </p:spPr>
        <p:txBody>
          <a:bodyPr wrap="square" lIns="0" tIns="0" rIns="0" bIns="0" rtlCol="0">
            <a:spAutoFit/>
          </a:bodyPr>
          <a:lstStyle/>
          <a:p>
            <a:r>
              <a:rPr lang="en-US" sz="1100" dirty="0" smtClean="0"/>
              <a:t>. </a:t>
            </a:r>
            <a:endParaRPr lang="en-US" sz="1100" dirty="0"/>
          </a:p>
        </p:txBody>
      </p:sp>
      <p:sp>
        <p:nvSpPr>
          <p:cNvPr id="57" name="TextBox 56"/>
          <p:cNvSpPr txBox="1"/>
          <p:nvPr/>
        </p:nvSpPr>
        <p:spPr>
          <a:xfrm>
            <a:off x="1594883" y="1529097"/>
            <a:ext cx="6804838" cy="1384995"/>
          </a:xfrm>
          <a:prstGeom prst="rect">
            <a:avLst/>
          </a:prstGeom>
          <a:noFill/>
        </p:spPr>
        <p:txBody>
          <a:bodyPr wrap="square" rtlCol="0">
            <a:spAutoFit/>
          </a:bodyPr>
          <a:lstStyle/>
          <a:p>
            <a:r>
              <a:rPr lang="zh-CN" altLang="en-US" sz="2800" dirty="0" smtClean="0">
                <a:solidFill>
                  <a:srgbClr val="FF0000"/>
                </a:solidFill>
              </a:rPr>
              <a:t>     一个人感染性病会大大增加感染艾滋病的风险</a:t>
            </a:r>
            <a:r>
              <a:rPr lang="en-US" altLang="zh-CN" sz="2800" dirty="0" smtClean="0">
                <a:solidFill>
                  <a:srgbClr val="FF0000"/>
                </a:solidFill>
              </a:rPr>
              <a:t>,</a:t>
            </a:r>
            <a:r>
              <a:rPr lang="zh-CN" altLang="en-US" sz="2800" dirty="0" smtClean="0">
                <a:solidFill>
                  <a:srgbClr val="FF0000"/>
                </a:solidFill>
              </a:rPr>
              <a:t>怀疑感染了性病应积极去正规的医疗机构就诊。</a:t>
            </a:r>
            <a:endParaRPr lang="zh-CN" altLang="en-US" sz="2800" dirty="0" smtClean="0">
              <a:solidFill>
                <a:srgbClr val="FF0000"/>
              </a:solidFill>
            </a:endParaRPr>
          </a:p>
        </p:txBody>
      </p:sp>
      <p:pic>
        <p:nvPicPr>
          <p:cNvPr id="88066" name="Picture 2" descr="https://i02picsos.sogoucdn.com/ddf97dddd2734324"/>
          <p:cNvPicPr>
            <a:picLocks noChangeAspect="1" noChangeArrowheads="1"/>
          </p:cNvPicPr>
          <p:nvPr/>
        </p:nvPicPr>
        <p:blipFill>
          <a:blip r:embed="rId12" cstate="print"/>
          <a:srcRect/>
          <a:stretch>
            <a:fillRect/>
          </a:stretch>
        </p:blipFill>
        <p:spPr bwMode="auto">
          <a:xfrm>
            <a:off x="1856784" y="2832580"/>
            <a:ext cx="2571750" cy="1704976"/>
          </a:xfrm>
          <a:prstGeom prst="rect">
            <a:avLst/>
          </a:prstGeom>
          <a:ln>
            <a:noFill/>
          </a:ln>
          <a:effectLst>
            <a:outerShdw blurRad="292100" dist="139700" dir="2700000" algn="tl" rotWithShape="0">
              <a:srgbClr val="333333">
                <a:alpha val="65000"/>
              </a:srgbClr>
            </a:outerShdw>
          </a:effectLst>
        </p:spPr>
      </p:pic>
      <p:pic>
        <p:nvPicPr>
          <p:cNvPr id="88068" name="Picture 4" descr="https://i03picsos.sogoucdn.com/aeb96726491da3f9"/>
          <p:cNvPicPr>
            <a:picLocks noChangeAspect="1" noChangeArrowheads="1"/>
          </p:cNvPicPr>
          <p:nvPr/>
        </p:nvPicPr>
        <p:blipFill>
          <a:blip r:embed="rId13" cstate="print"/>
          <a:srcRect/>
          <a:stretch>
            <a:fillRect/>
          </a:stretch>
        </p:blipFill>
        <p:spPr bwMode="auto">
          <a:xfrm>
            <a:off x="5401340" y="2828148"/>
            <a:ext cx="2600841" cy="173067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
                                        <p:tgtEl>
                                          <p:spTgt spid="59"/>
                                        </p:tgtEl>
                                      </p:cBhvr>
                                    </p:animEffect>
                                    <p:anim calcmode="lin" valueType="num">
                                      <p:cBhvr>
                                        <p:cTn id="8" dur="200" fill="hold"/>
                                        <p:tgtEl>
                                          <p:spTgt spid="59"/>
                                        </p:tgtEl>
                                        <p:attrNameLst>
                                          <p:attrName>ppt_x</p:attrName>
                                        </p:attrNameLst>
                                      </p:cBhvr>
                                      <p:tavLst>
                                        <p:tav tm="0">
                                          <p:val>
                                            <p:strVal val="#ppt_x"/>
                                          </p:val>
                                        </p:tav>
                                        <p:tav tm="100000">
                                          <p:val>
                                            <p:strVal val="#ppt_x"/>
                                          </p:val>
                                        </p:tav>
                                      </p:tavLst>
                                    </p:anim>
                                    <p:anim calcmode="lin" valueType="num">
                                      <p:cBhvr>
                                        <p:cTn id="9" dur="2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1464</Words>
  <Application>WPS 演示</Application>
  <PresentationFormat>全屏显示(16:9)</PresentationFormat>
  <Paragraphs>68</Paragraphs>
  <Slides>17</Slides>
  <Notes>15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时尚中黑简体</vt:lpstr>
      <vt:lpstr>黑体</vt:lpstr>
      <vt:lpstr>Open Sans Semibold</vt:lpstr>
      <vt:lpstr>Calibri</vt:lpstr>
      <vt:lpstr>微软雅黑</vt:lpstr>
      <vt:lpstr>Arial Unicode MS</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创意微立体</dc:title>
  <dc:creator>第一PPT</dc:creator>
  <cp:keywords>www.1ppt.com</cp:keywords>
  <cp:lastModifiedBy>阿满</cp:lastModifiedBy>
  <cp:revision>242</cp:revision>
  <dcterms:created xsi:type="dcterms:W3CDTF">2013-10-04T13:00:00Z</dcterms:created>
  <dcterms:modified xsi:type="dcterms:W3CDTF">2021-09-09T06:25:47Z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6B88C07BE29742ADA87855F6AF723AB6</vt:lpwstr>
  </property>
</Properties>
</file>